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297" autoAdjust="0"/>
    <p:restoredTop sz="90929"/>
  </p:normalViewPr>
  <p:slideViewPr>
    <p:cSldViewPr>
      <p:cViewPr varScale="1">
        <p:scale>
          <a:sx n="64" d="100"/>
          <a:sy n="64" d="100"/>
        </p:scale>
        <p:origin x="-7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DCAEEF-5E1A-4407-8484-8B0828DD84F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F5B80E-758B-4C88-B9E0-C936E41B3D4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CD4268-FC8E-41BF-A629-E2FDF6F3EA8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D975F4-9D47-45A6-BFFC-671C6C4494F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C47F37-522F-4E48-ADE5-139FC62BA03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8A53D0-F52D-4BC4-BFA0-B699FCA68B7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4B6D149-DEE8-4F50-A7E1-F408F464B37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A9E35D-4773-4D61-A0AF-781344E3140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BC017EB-8DB5-4BCF-AEBA-C12E26BF5E5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A8C61AD-73DF-4800-8CE1-684949DEB82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B9CD4E-5268-4C53-8BAF-F3874665B78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6025D8F-815E-4D68-BA1A-4125B0BAE40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857250" y="3048000"/>
            <a:ext cx="8445500" cy="1219200"/>
          </a:xfrm>
        </p:spPr>
        <p:txBody>
          <a:bodyPr lIns="0" tIns="0" rIns="0" bIns="0" anchor="t"/>
          <a:lstStyle/>
          <a:p>
            <a:pPr>
              <a:lnSpc>
                <a:spcPct val="95000"/>
              </a:lnSpc>
            </a:pPr>
            <a:r>
              <a:rPr lang="en-US" sz="4800">
                <a:solidFill>
                  <a:srgbClr val="000000"/>
                </a:solidFill>
                <a:latin typeface="Arial" pitchFamily="34" charset="0"/>
              </a:rPr>
              <a:t>Law &amp; Justice:  Ancient Rome</a:t>
            </a:r>
          </a:p>
        </p:txBody>
      </p:sp>
      <p:sp>
        <p:nvSpPr>
          <p:cNvPr id="2050" name="Rectangle 2"/>
          <p:cNvSpPr>
            <a:spLocks noGrp="1" noChangeArrowheads="1"/>
          </p:cNvSpPr>
          <p:nvPr>
            <p:ph type="subTitle" idx="1"/>
          </p:nvPr>
        </p:nvSpPr>
        <p:spPr>
          <a:xfrm>
            <a:off x="1771650" y="4572000"/>
            <a:ext cx="6616700" cy="914400"/>
          </a:xfrm>
        </p:spPr>
        <p:txBody>
          <a:bodyPr lIns="0" tIns="0" rIns="0" bIns="0"/>
          <a:lstStyle/>
          <a:p>
            <a:pPr>
              <a:lnSpc>
                <a:spcPct val="95000"/>
              </a:lnSpc>
              <a:spcBef>
                <a:spcPct val="0"/>
              </a:spcBef>
            </a:pPr>
            <a:r>
              <a:rPr lang="en-US">
                <a:solidFill>
                  <a:srgbClr val="000000"/>
                </a:solidFill>
                <a:latin typeface="Arial" pitchFamily="34" charset="0"/>
              </a:rPr>
              <a:t>Period 6 :)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Continued</a:t>
            </a:r>
          </a:p>
        </p:txBody>
      </p:sp>
      <p:sp>
        <p:nvSpPr>
          <p:cNvPr id="11266"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1600" b="1">
                <a:solidFill>
                  <a:srgbClr val="000000"/>
                </a:solidFill>
                <a:latin typeface="Calibri" pitchFamily="34" charset="0"/>
              </a:rPr>
              <a:t>Roman Law in the West</a:t>
            </a:r>
            <a:r>
              <a:rPr lang="en-US" sz="1600">
                <a:solidFill>
                  <a:srgbClr val="000000"/>
                </a:solidFill>
                <a:latin typeface="Calibri" pitchFamily="34" charset="0"/>
              </a:rPr>
              <a:t>: Law Codes in the West were edited by the Germanic Kings, but were never really expanded beyond the Italian and Hispanic peninsulas.  The Justinian Code served as models for the Germanic law codes. Around this time, scholars studied Ancient Rome to teach others about their studies; the center of these studies was called Bologna, which turned into one of Europe’s first universities.</a:t>
            </a:r>
            <a:endParaRPr lang="en-US"/>
          </a:p>
          <a:p>
            <a:pPr marL="0" indent="0">
              <a:lnSpc>
                <a:spcPct val="95000"/>
              </a:lnSpc>
              <a:spcBef>
                <a:spcPct val="0"/>
              </a:spcBef>
              <a:buFontTx/>
              <a:buNone/>
            </a:pPr>
            <a:r>
              <a:rPr lang="en-US" sz="1600">
                <a:solidFill>
                  <a:srgbClr val="000000"/>
                </a:solidFill>
                <a:latin typeface="Calibri" pitchFamily="34" charset="0"/>
              </a:rPr>
              <a:t>These students studied Roman Law and concluded that these laws regulated economic transactions. In this instance, Roman Law was reintroduced into legal practices and won support from the kings.</a:t>
            </a:r>
            <a:endParaRPr lang="en-US"/>
          </a:p>
          <a:p>
            <a:pPr marL="0" indent="0">
              <a:lnSpc>
                <a:spcPct val="95000"/>
              </a:lnSpc>
              <a:spcBef>
                <a:spcPct val="0"/>
              </a:spcBef>
              <a:buFontTx/>
              <a:buNone/>
            </a:pPr>
            <a:r>
              <a:rPr lang="en-US" sz="1600">
                <a:solidFill>
                  <a:srgbClr val="000000"/>
                </a:solidFill>
                <a:latin typeface="Calibri" pitchFamily="34" charset="0"/>
              </a:rPr>
              <a:t>In the 16th century , the Roman ideas of law dominated Europe and emerged. The Feudal law and the Canon law, in Europe, were known as Ius Commune, which based legal systems as Civil Laws.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b="1">
                <a:solidFill>
                  <a:srgbClr val="FFFFFF"/>
                </a:solidFill>
                <a:latin typeface="Arial" pitchFamily="34" charset="0"/>
              </a:rPr>
              <a:t>Roman Punishmentttt;)</a:t>
            </a:r>
          </a:p>
        </p:txBody>
      </p:sp>
      <p:sp>
        <p:nvSpPr>
          <p:cNvPr id="12290" name="Rectangle 2"/>
          <p:cNvSpPr>
            <a:spLocks noGrp="1" noChangeArrowheads="1"/>
          </p:cNvSpPr>
          <p:nvPr>
            <p:ph type="body" idx="1"/>
          </p:nvPr>
        </p:nvSpPr>
        <p:spPr>
          <a:xfrm>
            <a:off x="163513" y="971550"/>
            <a:ext cx="9663112" cy="5489575"/>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Common forms of punishment include:</a:t>
            </a:r>
            <a:endParaRPr lang="en-US"/>
          </a:p>
          <a:p>
            <a:pPr marL="0" indent="0">
              <a:lnSpc>
                <a:spcPct val="95000"/>
              </a:lnSpc>
              <a:spcBef>
                <a:spcPct val="0"/>
              </a:spcBef>
              <a:buFontTx/>
              <a:buNone/>
            </a:pPr>
            <a:r>
              <a:rPr lang="en-US" sz="2700">
                <a:solidFill>
                  <a:srgbClr val="000000"/>
                </a:solidFill>
                <a:latin typeface="Arial" pitchFamily="34" charset="0"/>
              </a:rPr>
              <a:t>        - fines</a:t>
            </a:r>
            <a:endParaRPr lang="en-US"/>
          </a:p>
          <a:p>
            <a:pPr marL="0" indent="0">
              <a:lnSpc>
                <a:spcPct val="95000"/>
              </a:lnSpc>
              <a:spcBef>
                <a:spcPct val="0"/>
              </a:spcBef>
              <a:buFontTx/>
              <a:buNone/>
            </a:pPr>
            <a:r>
              <a:rPr lang="en-US" sz="2700">
                <a:solidFill>
                  <a:srgbClr val="000000"/>
                </a:solidFill>
                <a:latin typeface="Arial" pitchFamily="34" charset="0"/>
              </a:rPr>
              <a:t>        - bonds</a:t>
            </a:r>
            <a:endParaRPr lang="en-US"/>
          </a:p>
          <a:p>
            <a:pPr marL="0" indent="0">
              <a:lnSpc>
                <a:spcPct val="95000"/>
              </a:lnSpc>
              <a:spcBef>
                <a:spcPct val="0"/>
              </a:spcBef>
              <a:buFontTx/>
              <a:buNone/>
            </a:pPr>
            <a:r>
              <a:rPr lang="en-US" sz="2700">
                <a:solidFill>
                  <a:srgbClr val="000000"/>
                </a:solidFill>
                <a:latin typeface="Arial" pitchFamily="34" charset="0"/>
              </a:rPr>
              <a:t>        - stripes</a:t>
            </a:r>
            <a:endParaRPr lang="en-US"/>
          </a:p>
          <a:p>
            <a:pPr marL="0" indent="0">
              <a:lnSpc>
                <a:spcPct val="95000"/>
              </a:lnSpc>
              <a:spcBef>
                <a:spcPct val="0"/>
              </a:spcBef>
              <a:buFontTx/>
              <a:buNone/>
            </a:pPr>
            <a:r>
              <a:rPr lang="en-US" sz="2700">
                <a:solidFill>
                  <a:srgbClr val="000000"/>
                </a:solidFill>
                <a:latin typeface="Arial" pitchFamily="34" charset="0"/>
              </a:rPr>
              <a:t>        - banishment</a:t>
            </a:r>
            <a:endParaRPr lang="en-US"/>
          </a:p>
          <a:p>
            <a:pPr marL="0" indent="0">
              <a:lnSpc>
                <a:spcPct val="95000"/>
              </a:lnSpc>
              <a:spcBef>
                <a:spcPct val="0"/>
              </a:spcBef>
              <a:buFontTx/>
              <a:buNone/>
            </a:pPr>
            <a:r>
              <a:rPr lang="en-US" sz="2700">
                <a:solidFill>
                  <a:srgbClr val="000000"/>
                </a:solidFill>
                <a:latin typeface="Arial" pitchFamily="34" charset="0"/>
              </a:rPr>
              <a:t>        - slavery</a:t>
            </a:r>
            <a:endParaRPr lang="en-US"/>
          </a:p>
          <a:p>
            <a:pPr marL="0" indent="0">
              <a:lnSpc>
                <a:spcPct val="95000"/>
              </a:lnSpc>
              <a:spcBef>
                <a:spcPct val="0"/>
              </a:spcBef>
              <a:buFontTx/>
              <a:buNone/>
            </a:pPr>
            <a:r>
              <a:rPr lang="en-US" sz="2700">
                <a:solidFill>
                  <a:srgbClr val="000000"/>
                </a:solidFill>
                <a:latin typeface="Arial" pitchFamily="34" charset="0"/>
              </a:rPr>
              <a:t>        - death</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Inflicting Death:</a:t>
            </a:r>
            <a:endParaRPr lang="en-US"/>
          </a:p>
          <a:p>
            <a:pPr marL="0" indent="0">
              <a:lnSpc>
                <a:spcPct val="95000"/>
              </a:lnSpc>
              <a:spcBef>
                <a:spcPct val="0"/>
              </a:spcBef>
              <a:buFontTx/>
              <a:buNone/>
            </a:pPr>
            <a:r>
              <a:rPr lang="en-US" sz="2700">
                <a:solidFill>
                  <a:srgbClr val="000000"/>
                </a:solidFill>
                <a:latin typeface="Arial" pitchFamily="34" charset="0"/>
              </a:rPr>
              <a:t>        - beheading</a:t>
            </a:r>
            <a:endParaRPr lang="en-US"/>
          </a:p>
          <a:p>
            <a:pPr marL="0" indent="0">
              <a:lnSpc>
                <a:spcPct val="95000"/>
              </a:lnSpc>
              <a:spcBef>
                <a:spcPct val="0"/>
              </a:spcBef>
              <a:buFontTx/>
              <a:buNone/>
            </a:pPr>
            <a:r>
              <a:rPr lang="en-US" sz="2700">
                <a:solidFill>
                  <a:srgbClr val="000000"/>
                </a:solidFill>
                <a:latin typeface="Arial" pitchFamily="34" charset="0"/>
              </a:rPr>
              <a:t>        - strangling in prison</a:t>
            </a:r>
            <a:endParaRPr lang="en-US"/>
          </a:p>
          <a:p>
            <a:pPr marL="0" indent="0">
              <a:lnSpc>
                <a:spcPct val="95000"/>
              </a:lnSpc>
              <a:spcBef>
                <a:spcPct val="0"/>
              </a:spcBef>
              <a:buFontTx/>
              <a:buNone/>
            </a:pPr>
            <a:r>
              <a:rPr lang="en-US" sz="2700">
                <a:solidFill>
                  <a:srgbClr val="000000"/>
                </a:solidFill>
                <a:latin typeface="Arial" pitchFamily="34" charset="0"/>
              </a:rPr>
              <a:t>        - crucifixion</a:t>
            </a:r>
            <a:endParaRPr lang="en-US"/>
          </a:p>
          <a:p>
            <a:pPr marL="0" indent="0">
              <a:lnSpc>
                <a:spcPct val="95000"/>
              </a:lnSpc>
              <a:spcBef>
                <a:spcPct val="0"/>
              </a:spcBef>
              <a:buFontTx/>
              <a:buNone/>
            </a:pPr>
            <a:r>
              <a:rPr lang="en-US" sz="2700">
                <a:solidFill>
                  <a:srgbClr val="000000"/>
                </a:solidFill>
                <a:latin typeface="Arial" pitchFamily="34" charset="0"/>
              </a:rPr>
              <a:t>        - burying alive</a:t>
            </a:r>
            <a:endParaRPr lang="en-US"/>
          </a:p>
          <a:p>
            <a:pPr marL="0" indent="0">
              <a:lnSpc>
                <a:spcPct val="95000"/>
              </a:lnSpc>
              <a:spcBef>
                <a:spcPct val="0"/>
              </a:spcBef>
              <a:buFontTx/>
              <a:buNone/>
            </a:pPr>
            <a:r>
              <a:rPr lang="en-US" sz="2700">
                <a:solidFill>
                  <a:srgbClr val="000000"/>
                </a:solidFill>
                <a:latin typeface="Arial" pitchFamily="34" charset="0"/>
              </a:rPr>
              <a:t>        - being thrown in a river</a:t>
            </a:r>
            <a:endParaRPr lang="en-US"/>
          </a:p>
          <a:p>
            <a:pPr marL="0" indent="0">
              <a:lnSpc>
                <a:spcPct val="95000"/>
              </a:lnSpc>
              <a:spcBef>
                <a:spcPct val="0"/>
              </a:spcBef>
              <a:buFontTx/>
              <a:buNone/>
            </a:pPr>
            <a:r>
              <a:rPr lang="en-US" sz="2700">
                <a:solidFill>
                  <a:srgbClr val="000000"/>
                </a:solidFill>
                <a:latin typeface="Arial" pitchFamily="34" charset="0"/>
              </a:rPr>
              <a:t>        - being stripped and beaten while held up by a 'fork' (?)</a:t>
            </a:r>
          </a:p>
        </p:txBody>
      </p:sp>
      <p:pic>
        <p:nvPicPr>
          <p:cNvPr id="12292" name="Picture 4"/>
          <p:cNvPicPr>
            <a:picLocks noChangeAspect="1" noChangeArrowheads="1"/>
          </p:cNvPicPr>
          <p:nvPr/>
        </p:nvPicPr>
        <p:blipFill>
          <a:blip r:embed="rId2"/>
          <a:srcRect/>
          <a:stretch>
            <a:fillRect/>
          </a:stretch>
        </p:blipFill>
        <p:spPr bwMode="auto">
          <a:xfrm>
            <a:off x="3767138" y="1890713"/>
            <a:ext cx="5314950" cy="336073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b="1">
                <a:solidFill>
                  <a:srgbClr val="FFFFFF"/>
                </a:solidFill>
                <a:latin typeface="Arial" pitchFamily="34" charset="0"/>
              </a:rPr>
              <a:t>Roman Punishmentttt</a:t>
            </a:r>
          </a:p>
        </p:txBody>
      </p:sp>
      <p:sp>
        <p:nvSpPr>
          <p:cNvPr id="13314" name="Rectangle 2"/>
          <p:cNvSpPr>
            <a:spLocks noGrp="1" noChangeArrowheads="1"/>
          </p:cNvSpPr>
          <p:nvPr>
            <p:ph type="body" idx="1"/>
          </p:nvPr>
        </p:nvSpPr>
        <p:spPr>
          <a:xfrm>
            <a:off x="157163" y="1363663"/>
            <a:ext cx="5786437" cy="5761037"/>
          </a:xfrm>
        </p:spPr>
        <p:txBody>
          <a:bodyPr lIns="0" tIns="0" rIns="0" bIns="0"/>
          <a:lstStyle/>
          <a:p>
            <a:pPr marL="0" indent="0">
              <a:lnSpc>
                <a:spcPct val="95000"/>
              </a:lnSpc>
              <a:spcBef>
                <a:spcPct val="0"/>
              </a:spcBef>
              <a:buFontTx/>
              <a:buNone/>
            </a:pPr>
            <a:r>
              <a:rPr lang="en-US" sz="2700" b="1">
                <a:solidFill>
                  <a:srgbClr val="000000"/>
                </a:solidFill>
                <a:latin typeface="Arial" pitchFamily="34" charset="0"/>
              </a:rPr>
              <a:t>For slaves:</a:t>
            </a:r>
            <a:endParaRPr lang="en-US"/>
          </a:p>
          <a:p>
            <a:pPr marL="0" indent="0">
              <a:lnSpc>
                <a:spcPct val="95000"/>
              </a:lnSpc>
              <a:spcBef>
                <a:spcPct val="0"/>
              </a:spcBef>
              <a:buFontTx/>
              <a:buNone/>
            </a:pPr>
            <a:r>
              <a:rPr lang="en-US" sz="2700">
                <a:solidFill>
                  <a:srgbClr val="000000"/>
                </a:solidFill>
                <a:latin typeface="Arial" pitchFamily="34" charset="0"/>
              </a:rPr>
              <a:t>    - lashing and whipping common; meant to not cause permanent harm</a:t>
            </a:r>
            <a:endParaRPr lang="en-US"/>
          </a:p>
          <a:p>
            <a:pPr marL="0" indent="0">
              <a:lnSpc>
                <a:spcPct val="95000"/>
              </a:lnSpc>
              <a:spcBef>
                <a:spcPct val="0"/>
              </a:spcBef>
              <a:buFontTx/>
              <a:buNone/>
            </a:pPr>
            <a:r>
              <a:rPr lang="en-US" sz="2700">
                <a:solidFill>
                  <a:srgbClr val="000000"/>
                </a:solidFill>
                <a:latin typeface="Arial" pitchFamily="34" charset="0"/>
              </a:rPr>
              <a:t>    - often suspended by their arms with a wieght tied to feet</a:t>
            </a:r>
            <a:endParaRPr lang="en-US"/>
          </a:p>
          <a:p>
            <a:pPr marL="0" indent="0">
              <a:lnSpc>
                <a:spcPct val="95000"/>
              </a:lnSpc>
              <a:spcBef>
                <a:spcPct val="0"/>
              </a:spcBef>
              <a:buFontTx/>
              <a:buNone/>
            </a:pPr>
            <a:r>
              <a:rPr lang="en-US" sz="2700">
                <a:solidFill>
                  <a:srgbClr val="000000"/>
                </a:solidFill>
                <a:latin typeface="Arial" pitchFamily="34" charset="0"/>
              </a:rPr>
              <a:t>    - sometimes branded on the forehead</a:t>
            </a:r>
            <a:endParaRPr lang="en-US"/>
          </a:p>
          <a:p>
            <a:pPr marL="0" indent="0">
              <a:lnSpc>
                <a:spcPct val="95000"/>
              </a:lnSpc>
              <a:spcBef>
                <a:spcPct val="0"/>
              </a:spcBef>
              <a:buFontTx/>
              <a:buNone/>
            </a:pPr>
            <a:r>
              <a:rPr lang="en-US" sz="2700">
                <a:solidFill>
                  <a:srgbClr val="000000"/>
                </a:solidFill>
                <a:latin typeface="Arial" pitchFamily="34" charset="0"/>
              </a:rPr>
              <a:t>    - walking around with a 'furca' sign of shame</a:t>
            </a:r>
            <a:endParaRPr lang="en-US"/>
          </a:p>
          <a:p>
            <a:pPr marL="0" indent="0">
              <a:lnSpc>
                <a:spcPct val="95000"/>
              </a:lnSpc>
              <a:spcBef>
                <a:spcPct val="0"/>
              </a:spcBef>
              <a:buFontTx/>
              <a:buNone/>
            </a:pPr>
            <a:r>
              <a:rPr lang="en-US" sz="2700">
                <a:solidFill>
                  <a:srgbClr val="000000"/>
                </a:solidFill>
                <a:latin typeface="Arial" pitchFamily="34" charset="0"/>
              </a:rPr>
              <a:t>    - sometimes confined to working in a millhouse</a:t>
            </a:r>
            <a:endParaRPr lang="en-US"/>
          </a:p>
          <a:p>
            <a:pPr marL="0" indent="0">
              <a:lnSpc>
                <a:spcPct val="95000"/>
              </a:lnSpc>
              <a:spcBef>
                <a:spcPct val="0"/>
              </a:spcBef>
              <a:buFontTx/>
              <a:buNone/>
            </a:pPr>
            <a:r>
              <a:rPr lang="en-US" sz="2700">
                <a:solidFill>
                  <a:srgbClr val="000000"/>
                </a:solidFill>
                <a:latin typeface="Arial" pitchFamily="34" charset="0"/>
              </a:rPr>
              <a:t>    - crucifixions were common until Emperor Constantine</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p>
        </p:txBody>
      </p:sp>
      <p:pic>
        <p:nvPicPr>
          <p:cNvPr id="13316" name="Picture 4"/>
          <p:cNvPicPr>
            <a:picLocks noChangeAspect="1" noChangeArrowheads="1"/>
          </p:cNvPicPr>
          <p:nvPr/>
        </p:nvPicPr>
        <p:blipFill>
          <a:blip r:embed="rId2"/>
          <a:srcRect/>
          <a:stretch>
            <a:fillRect/>
          </a:stretch>
        </p:blipFill>
        <p:spPr bwMode="auto">
          <a:xfrm>
            <a:off x="5965825" y="1890713"/>
            <a:ext cx="4333875" cy="344646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b="1">
                <a:solidFill>
                  <a:srgbClr val="FFFFFF"/>
                </a:solidFill>
                <a:latin typeface="Arial" pitchFamily="34" charset="0"/>
              </a:rPr>
              <a:t>Roman Punishment </a:t>
            </a:r>
            <a:r>
              <a:rPr lang="en-US" sz="3200" b="1" i="1">
                <a:solidFill>
                  <a:srgbClr val="FFFFFF"/>
                </a:solidFill>
                <a:latin typeface="Arial" pitchFamily="34" charset="0"/>
              </a:rPr>
              <a:t>(cont.)</a:t>
            </a:r>
          </a:p>
        </p:txBody>
      </p:sp>
      <p:sp>
        <p:nvSpPr>
          <p:cNvPr id="14338" name="Rectangle 2"/>
          <p:cNvSpPr>
            <a:spLocks noGrp="1" noChangeArrowheads="1"/>
          </p:cNvSpPr>
          <p:nvPr>
            <p:ph type="body" idx="1"/>
          </p:nvPr>
        </p:nvSpPr>
        <p:spPr>
          <a:xfrm>
            <a:off x="207963" y="1311275"/>
            <a:ext cx="5599112" cy="5440363"/>
          </a:xfrm>
        </p:spPr>
        <p:txBody>
          <a:bodyPr lIns="0" tIns="0" rIns="0" bIns="0"/>
          <a:lstStyle/>
          <a:p>
            <a:pPr marL="0" indent="0">
              <a:lnSpc>
                <a:spcPct val="95000"/>
              </a:lnSpc>
              <a:spcBef>
                <a:spcPct val="0"/>
              </a:spcBef>
              <a:buFontTx/>
              <a:buNone/>
            </a:pPr>
            <a:r>
              <a:rPr lang="en-US" sz="2700" b="1">
                <a:solidFill>
                  <a:srgbClr val="000000"/>
                </a:solidFill>
                <a:latin typeface="Arial" pitchFamily="34" charset="0"/>
              </a:rPr>
              <a:t>Special circumstances:</a:t>
            </a:r>
            <a:endParaRPr lang="en-US"/>
          </a:p>
          <a:p>
            <a:pPr marL="0" indent="0">
              <a:lnSpc>
                <a:spcPct val="95000"/>
              </a:lnSpc>
              <a:spcBef>
                <a:spcPct val="0"/>
              </a:spcBef>
              <a:buFontTx/>
              <a:buNone/>
            </a:pPr>
            <a:r>
              <a:rPr lang="en-US" sz="2700">
                <a:solidFill>
                  <a:srgbClr val="000000"/>
                </a:solidFill>
                <a:latin typeface="Arial" pitchFamily="34" charset="0"/>
              </a:rPr>
              <a:t>    - forgery was not punishable by death but often resulted in banishment or excommunication</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 patricide (killing your father) was punishable by being thrown into a river</a:t>
            </a:r>
            <a:endParaRPr lang="en-US"/>
          </a:p>
          <a:p>
            <a:pPr marL="0" indent="0">
              <a:lnSpc>
                <a:spcPct val="95000"/>
              </a:lnSpc>
              <a:spcBef>
                <a:spcPct val="0"/>
              </a:spcBef>
              <a:buFontTx/>
              <a:buNone/>
            </a:pPr>
            <a:r>
              <a:rPr lang="en-US" sz="2700">
                <a:solidFill>
                  <a:srgbClr val="000000"/>
                </a:solidFill>
                <a:latin typeface="Arial" pitchFamily="34" charset="0"/>
              </a:rPr>
              <a:t>        ~criminal would be stripped, beaten and sewn into a sack</a:t>
            </a:r>
            <a:endParaRPr lang="en-US"/>
          </a:p>
          <a:p>
            <a:pPr marL="0" indent="0">
              <a:lnSpc>
                <a:spcPct val="95000"/>
              </a:lnSpc>
              <a:spcBef>
                <a:spcPct val="0"/>
              </a:spcBef>
              <a:buFontTx/>
              <a:buNone/>
            </a:pPr>
            <a:r>
              <a:rPr lang="en-US" sz="2700">
                <a:solidFill>
                  <a:srgbClr val="000000"/>
                </a:solidFill>
                <a:latin typeface="Arial" pitchFamily="34" charset="0"/>
              </a:rPr>
              <a:t>        ~the sack would then be thrown into the river </a:t>
            </a:r>
            <a:endParaRPr lang="en-US"/>
          </a:p>
          <a:p>
            <a:pPr marL="0" indent="0">
              <a:lnSpc>
                <a:spcPct val="95000"/>
              </a:lnSpc>
              <a:spcBef>
                <a:spcPct val="0"/>
              </a:spcBef>
              <a:buFontTx/>
              <a:buNone/>
            </a:pPr>
            <a:r>
              <a:rPr lang="en-US" sz="2700">
                <a:solidFill>
                  <a:srgbClr val="000000"/>
                </a:solidFill>
                <a:latin typeface="Arial" pitchFamily="34" charset="0"/>
              </a:rPr>
              <a:t>        ~ for treason, snakes would be placed in the sack as well</a:t>
            </a:r>
          </a:p>
        </p:txBody>
      </p:sp>
      <p:pic>
        <p:nvPicPr>
          <p:cNvPr id="14340" name="Picture 4"/>
          <p:cNvPicPr>
            <a:picLocks noChangeAspect="1" noChangeArrowheads="1"/>
          </p:cNvPicPr>
          <p:nvPr/>
        </p:nvPicPr>
        <p:blipFill>
          <a:blip r:embed="rId2"/>
          <a:srcRect/>
          <a:stretch>
            <a:fillRect/>
          </a:stretch>
        </p:blipFill>
        <p:spPr bwMode="auto">
          <a:xfrm>
            <a:off x="5948363" y="2198688"/>
            <a:ext cx="3494087" cy="3722687"/>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b="1">
                <a:solidFill>
                  <a:srgbClr val="FFFFFF"/>
                </a:solidFill>
                <a:latin typeface="Arial" pitchFamily="34" charset="0"/>
              </a:rPr>
              <a:t>Roman Punishmentttt</a:t>
            </a:r>
          </a:p>
        </p:txBody>
      </p:sp>
      <p:sp>
        <p:nvSpPr>
          <p:cNvPr id="15362" name="Rectangle 2"/>
          <p:cNvSpPr>
            <a:spLocks noGrp="1" noChangeArrowheads="1"/>
          </p:cNvSpPr>
          <p:nvPr>
            <p:ph type="body" idx="1"/>
          </p:nvPr>
        </p:nvSpPr>
        <p:spPr>
          <a:xfrm>
            <a:off x="146050" y="1141413"/>
            <a:ext cx="6921500" cy="4851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t>
            </a:r>
            <a:r>
              <a:rPr lang="en-US" sz="2700">
                <a:solidFill>
                  <a:srgbClr val="FFFF00"/>
                </a:solidFill>
                <a:latin typeface="Arial" pitchFamily="34" charset="0"/>
              </a:rPr>
              <a:t> - for soldiers who have been deemed as cowardly, they will be subject to </a:t>
            </a:r>
            <a:r>
              <a:rPr lang="en-US" sz="2700" i="1">
                <a:solidFill>
                  <a:srgbClr val="FFFF00"/>
                </a:solidFill>
                <a:latin typeface="Arial" pitchFamily="34" charset="0"/>
              </a:rPr>
              <a:t>"decimatio"</a:t>
            </a:r>
            <a:r>
              <a:rPr lang="en-US" sz="2700">
                <a:solidFill>
                  <a:srgbClr val="FFFF00"/>
                </a:solidFill>
                <a:latin typeface="Arial" pitchFamily="34" charset="0"/>
              </a:rPr>
              <a:t> </a:t>
            </a:r>
            <a:endParaRPr lang="en-US"/>
          </a:p>
          <a:p>
            <a:pPr marL="0" indent="0">
              <a:lnSpc>
                <a:spcPct val="95000"/>
              </a:lnSpc>
              <a:spcBef>
                <a:spcPct val="0"/>
              </a:spcBef>
              <a:buFontTx/>
              <a:buNone/>
            </a:pPr>
            <a:r>
              <a:rPr lang="en-US" sz="2700">
                <a:solidFill>
                  <a:srgbClr val="FFFF00"/>
                </a:solidFill>
                <a:latin typeface="Arial" pitchFamily="34" charset="0"/>
              </a:rPr>
              <a:t>    - this involves a group of "cowardly men" being divided into groups of ten</a:t>
            </a:r>
            <a:endParaRPr lang="en-US"/>
          </a:p>
          <a:p>
            <a:pPr marL="0" indent="0">
              <a:lnSpc>
                <a:spcPct val="95000"/>
              </a:lnSpc>
              <a:spcBef>
                <a:spcPct val="0"/>
              </a:spcBef>
              <a:buFontTx/>
              <a:buNone/>
            </a:pPr>
            <a:r>
              <a:rPr lang="en-US" sz="2700">
                <a:solidFill>
                  <a:srgbClr val="FFFF00"/>
                </a:solidFill>
                <a:latin typeface="Arial" pitchFamily="34" charset="0"/>
              </a:rPr>
              <a:t>    - the commander would choose one of the 10 men to be beaten and stoned by the remaining 9</a:t>
            </a:r>
            <a:endParaRPr lang="en-US"/>
          </a:p>
          <a:p>
            <a:pPr marL="0" indent="0">
              <a:lnSpc>
                <a:spcPct val="95000"/>
              </a:lnSpc>
              <a:spcBef>
                <a:spcPct val="0"/>
              </a:spcBef>
              <a:buFontTx/>
              <a:buNone/>
            </a:pPr>
            <a:r>
              <a:rPr lang="en-US" sz="2700">
                <a:solidFill>
                  <a:srgbClr val="FFFF00"/>
                </a:solidFill>
                <a:latin typeface="Arial" pitchFamily="34" charset="0"/>
              </a:rPr>
              <a:t>    - after the soldier was killed the remaining 9 soldiers would be given less food and forced to sleep outside of the camp</a:t>
            </a:r>
            <a:endParaRPr lang="en-US"/>
          </a:p>
          <a:p>
            <a:pPr marL="0" indent="0">
              <a:lnSpc>
                <a:spcPct val="95000"/>
              </a:lnSpc>
              <a:spcBef>
                <a:spcPct val="0"/>
              </a:spcBef>
              <a:buFontTx/>
              <a:buNone/>
            </a:pPr>
            <a:r>
              <a:rPr lang="en-US" sz="2700">
                <a:solidFill>
                  <a:srgbClr val="FFFF00"/>
                </a:solidFill>
                <a:latin typeface="Arial" pitchFamily="34" charset="0"/>
              </a:rPr>
              <a:t>    - if a prisoner died in prison of the punishment without being sentenced to death, the leader of the punishment would then be given the same punishment</a:t>
            </a:r>
          </a:p>
        </p:txBody>
      </p:sp>
      <p:pic>
        <p:nvPicPr>
          <p:cNvPr id="15364" name="Picture 4"/>
          <p:cNvPicPr>
            <a:picLocks noChangeAspect="1" noChangeArrowheads="1"/>
          </p:cNvPicPr>
          <p:nvPr/>
        </p:nvPicPr>
        <p:blipFill>
          <a:blip r:embed="rId2"/>
          <a:srcRect/>
          <a:stretch>
            <a:fillRect/>
          </a:stretch>
        </p:blipFill>
        <p:spPr bwMode="auto">
          <a:xfrm>
            <a:off x="7005638" y="2522538"/>
            <a:ext cx="2586037" cy="266223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ctrTitle"/>
          </p:nvPr>
        </p:nvSpPr>
        <p:spPr>
          <a:xfrm>
            <a:off x="61913" y="1789113"/>
            <a:ext cx="5711825" cy="987425"/>
          </a:xfrm>
        </p:spPr>
        <p:txBody>
          <a:bodyPr lIns="0" tIns="0" rIns="0" bIns="0" anchor="t"/>
          <a:lstStyle/>
          <a:p>
            <a:pPr>
              <a:lnSpc>
                <a:spcPct val="95000"/>
              </a:lnSpc>
            </a:pPr>
            <a:r>
              <a:rPr lang="en-US" sz="4800">
                <a:solidFill>
                  <a:srgbClr val="000000"/>
                </a:solidFill>
                <a:latin typeface="Arial" pitchFamily="34" charset="0"/>
              </a:rPr>
              <a:t>A Typical Roman Trial</a:t>
            </a:r>
          </a:p>
        </p:txBody>
      </p:sp>
      <p:sp>
        <p:nvSpPr>
          <p:cNvPr id="16386" name="Rectangle 2"/>
          <p:cNvSpPr>
            <a:spLocks noGrp="1" noChangeArrowheads="1"/>
          </p:cNvSpPr>
          <p:nvPr>
            <p:ph type="subTitle" idx="1"/>
          </p:nvPr>
        </p:nvSpPr>
        <p:spPr>
          <a:xfrm>
            <a:off x="4494213" y="5386388"/>
            <a:ext cx="4316412" cy="1223962"/>
          </a:xfrm>
        </p:spPr>
        <p:txBody>
          <a:bodyPr lIns="0" tIns="0" rIns="0" bIns="0"/>
          <a:lstStyle/>
          <a:p>
            <a:pPr>
              <a:lnSpc>
                <a:spcPct val="95000"/>
              </a:lnSpc>
              <a:spcBef>
                <a:spcPct val="0"/>
              </a:spcBef>
            </a:pPr>
            <a:r>
              <a:rPr lang="en-US">
                <a:solidFill>
                  <a:srgbClr val="000000"/>
                </a:solidFill>
                <a:latin typeface="Arial" pitchFamily="34" charset="0"/>
              </a:rPr>
              <a:t>By Hannah Basile and Mattie Jacox</a:t>
            </a:r>
          </a:p>
        </p:txBody>
      </p:sp>
      <p:pic>
        <p:nvPicPr>
          <p:cNvPr id="16388" name="Picture 4"/>
          <p:cNvPicPr>
            <a:picLocks noChangeAspect="1" noChangeArrowheads="1"/>
          </p:cNvPicPr>
          <p:nvPr/>
        </p:nvPicPr>
        <p:blipFill>
          <a:blip r:embed="rId2"/>
          <a:srcRect/>
          <a:stretch>
            <a:fillRect/>
          </a:stretch>
        </p:blipFill>
        <p:spPr bwMode="auto">
          <a:xfrm>
            <a:off x="5965825" y="134938"/>
            <a:ext cx="4021138" cy="4537075"/>
          </a:xfrm>
          <a:prstGeom prst="rect">
            <a:avLst/>
          </a:prstGeom>
          <a:noFill/>
        </p:spPr>
      </p:pic>
      <p:pic>
        <p:nvPicPr>
          <p:cNvPr id="16389" name="Picture 5"/>
          <p:cNvPicPr>
            <a:picLocks noChangeAspect="1" noChangeArrowheads="1"/>
          </p:cNvPicPr>
          <p:nvPr/>
        </p:nvPicPr>
        <p:blipFill>
          <a:blip r:embed="rId3"/>
          <a:srcRect/>
          <a:stretch>
            <a:fillRect/>
          </a:stretch>
        </p:blipFill>
        <p:spPr bwMode="auto">
          <a:xfrm>
            <a:off x="152400" y="4875213"/>
            <a:ext cx="3257550" cy="265747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Trial Procedure During the Republic</a:t>
            </a:r>
          </a:p>
        </p:txBody>
      </p:sp>
      <p:sp>
        <p:nvSpPr>
          <p:cNvPr id="17410" name="Rectangle 2"/>
          <p:cNvSpPr>
            <a:spLocks noGrp="1" noChangeArrowheads="1"/>
          </p:cNvSpPr>
          <p:nvPr>
            <p:ph type="body" idx="1"/>
          </p:nvPr>
        </p:nvSpPr>
        <p:spPr>
          <a:xfrm>
            <a:off x="112713" y="1073150"/>
            <a:ext cx="9983787" cy="6029325"/>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Any citizen could make a charge against anyone else with the help of a patronus, or a patron.</a:t>
            </a:r>
            <a:endParaRPr lang="en-US"/>
          </a:p>
          <a:p>
            <a:pPr marL="0" indent="0">
              <a:lnSpc>
                <a:spcPct val="95000"/>
              </a:lnSpc>
              <a:spcBef>
                <a:spcPct val="0"/>
              </a:spcBef>
              <a:buFontTx/>
              <a:buNone/>
            </a:pPr>
            <a:r>
              <a:rPr lang="en-US" sz="2700">
                <a:solidFill>
                  <a:srgbClr val="000000"/>
                </a:solidFill>
                <a:latin typeface="Arial" pitchFamily="34" charset="0"/>
              </a:rPr>
              <a:t>- The person accused of the crime had to be at the charging, and the charge had to be written down and signed by the delator, the accuser, as well as the witnesses, or subscriptores. Up to 48 such witnesses could be brought.</a:t>
            </a:r>
            <a:endParaRPr lang="en-US"/>
          </a:p>
          <a:p>
            <a:pPr marL="0" indent="0">
              <a:lnSpc>
                <a:spcPct val="95000"/>
              </a:lnSpc>
              <a:spcBef>
                <a:spcPct val="0"/>
              </a:spcBef>
              <a:buFontTx/>
              <a:buNone/>
            </a:pPr>
            <a:r>
              <a:rPr lang="en-US" sz="2700">
                <a:solidFill>
                  <a:srgbClr val="000000"/>
                </a:solidFill>
                <a:latin typeface="Arial" pitchFamily="34" charset="0"/>
              </a:rPr>
              <a:t>- The charge was then delivered to the judge elected by the people, known as the preator, and he presided over the jury court, also known as the quaestiones.</a:t>
            </a:r>
            <a:endParaRPr lang="en-US"/>
          </a:p>
          <a:p>
            <a:pPr marL="0" indent="0">
              <a:lnSpc>
                <a:spcPct val="95000"/>
              </a:lnSpc>
              <a:spcBef>
                <a:spcPct val="0"/>
              </a:spcBef>
              <a:buFontTx/>
              <a:buNone/>
            </a:pPr>
            <a:r>
              <a:rPr lang="en-US" sz="2700">
                <a:solidFill>
                  <a:srgbClr val="000000"/>
                </a:solidFill>
                <a:latin typeface="Arial" pitchFamily="34" charset="0"/>
              </a:rPr>
              <a:t>- An oath was taken by both the accuser and witnesses saying they would not lie, and should the delator lie, a penalty was decided for that case in this time. </a:t>
            </a:r>
            <a:endParaRPr lang="en-US"/>
          </a:p>
          <a:p>
            <a:pPr marL="0" indent="0">
              <a:lnSpc>
                <a:spcPct val="95000"/>
              </a:lnSpc>
              <a:spcBef>
                <a:spcPct val="0"/>
              </a:spcBef>
              <a:buFontTx/>
              <a:buNone/>
            </a:pPr>
            <a:r>
              <a:rPr lang="en-US" sz="2700">
                <a:solidFill>
                  <a:srgbClr val="000000"/>
                </a:solidFill>
                <a:latin typeface="Arial" pitchFamily="34" charset="0"/>
              </a:rPr>
              <a:t>- The jury would vote, and should the delator win, they would recieve compensation, or praemium. If he lost, he was fined.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Trial Procedure During the Empire</a:t>
            </a:r>
          </a:p>
        </p:txBody>
      </p:sp>
      <p:sp>
        <p:nvSpPr>
          <p:cNvPr id="18434" name="Rectangle 2"/>
          <p:cNvSpPr>
            <a:spLocks noGrp="1" noChangeArrowheads="1"/>
          </p:cNvSpPr>
          <p:nvPr>
            <p:ph type="body" idx="1"/>
          </p:nvPr>
        </p:nvSpPr>
        <p:spPr>
          <a:xfrm>
            <a:off x="231775" y="987425"/>
            <a:ext cx="9813925" cy="6130925"/>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The quaestiones role was now filled by the Senate, without appealing to the people.</a:t>
            </a:r>
            <a:endParaRPr lang="en-US"/>
          </a:p>
          <a:p>
            <a:pPr marL="0" indent="0">
              <a:lnSpc>
                <a:spcPct val="95000"/>
              </a:lnSpc>
              <a:spcBef>
                <a:spcPct val="0"/>
              </a:spcBef>
              <a:buFontTx/>
              <a:buNone/>
            </a:pPr>
            <a:r>
              <a:rPr lang="en-US" sz="2700">
                <a:solidFill>
                  <a:srgbClr val="000000"/>
                </a:solidFill>
                <a:latin typeface="Arial" pitchFamily="34" charset="0"/>
              </a:rPr>
              <a:t>- The three criminal courts were presided over by either the emperor, the consuls or the prefect of the city. </a:t>
            </a:r>
            <a:endParaRPr lang="en-US"/>
          </a:p>
          <a:p>
            <a:pPr marL="0" indent="0">
              <a:lnSpc>
                <a:spcPct val="95000"/>
              </a:lnSpc>
              <a:spcBef>
                <a:spcPct val="0"/>
              </a:spcBef>
              <a:buFontTx/>
              <a:buNone/>
            </a:pPr>
            <a:r>
              <a:rPr lang="en-US" sz="2700">
                <a:solidFill>
                  <a:srgbClr val="000000"/>
                </a:solidFill>
                <a:latin typeface="Arial" pitchFamily="34" charset="0"/>
              </a:rPr>
              <a:t>- First, a hearing would be heard. Then the charges would be named with the accuser and the witnesses present. The senate would then decide whether the charges should be heard together or divided.</a:t>
            </a:r>
            <a:endParaRPr lang="en-US"/>
          </a:p>
          <a:p>
            <a:pPr marL="0" indent="0">
              <a:lnSpc>
                <a:spcPct val="95000"/>
              </a:lnSpc>
              <a:spcBef>
                <a:spcPct val="0"/>
              </a:spcBef>
              <a:buFontTx/>
              <a:buNone/>
            </a:pPr>
            <a:r>
              <a:rPr lang="en-US" sz="2700">
                <a:solidFill>
                  <a:srgbClr val="000000"/>
                </a:solidFill>
                <a:latin typeface="Arial" pitchFamily="34" charset="0"/>
              </a:rPr>
              <a:t>- The speeches by the witnesses were timed by a water clock, and then the evidence was presented.</a:t>
            </a:r>
            <a:endParaRPr lang="en-US"/>
          </a:p>
          <a:p>
            <a:pPr marL="0" indent="0">
              <a:lnSpc>
                <a:spcPct val="95000"/>
              </a:lnSpc>
              <a:spcBef>
                <a:spcPct val="0"/>
              </a:spcBef>
              <a:buFontTx/>
              <a:buNone/>
            </a:pPr>
            <a:r>
              <a:rPr lang="en-US" sz="2700">
                <a:solidFill>
                  <a:srgbClr val="000000"/>
                </a:solidFill>
                <a:latin typeface="Arial" pitchFamily="34" charset="0"/>
              </a:rPr>
              <a:t>- The senate would then debate and a verdict was issued.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a:t>
            </a:r>
          </a:p>
        </p:txBody>
      </p:sp>
      <p:sp>
        <p:nvSpPr>
          <p:cNvPr id="19458"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t>
            </a:r>
          </a:p>
        </p:txBody>
      </p:sp>
      <p:pic>
        <p:nvPicPr>
          <p:cNvPr id="19460" name="Picture 4"/>
          <p:cNvPicPr>
            <a:picLocks noChangeAspect="1" noChangeArrowheads="1"/>
          </p:cNvPicPr>
          <p:nvPr/>
        </p:nvPicPr>
        <p:blipFill>
          <a:blip r:embed="rId2"/>
          <a:srcRect/>
          <a:stretch>
            <a:fillRect/>
          </a:stretch>
        </p:blipFill>
        <p:spPr bwMode="auto">
          <a:xfrm>
            <a:off x="204788" y="444500"/>
            <a:ext cx="9639300" cy="679291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In the Courtroom</a:t>
            </a:r>
          </a:p>
        </p:txBody>
      </p:sp>
      <p:sp>
        <p:nvSpPr>
          <p:cNvPr id="20482"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There were esentially no rules for permitting evidence, so it could entered into trial at any time.</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Either written or spoken words were seen as legally binding.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Many people brought frivilous cases to trial, seeing how rewarding the profits could be. </a:t>
            </a:r>
          </a:p>
        </p:txBody>
      </p:sp>
      <p:pic>
        <p:nvPicPr>
          <p:cNvPr id="20484" name="Picture 4"/>
          <p:cNvPicPr>
            <a:picLocks noChangeAspect="1" noChangeArrowheads="1"/>
          </p:cNvPicPr>
          <p:nvPr/>
        </p:nvPicPr>
        <p:blipFill>
          <a:blip r:embed="rId2"/>
          <a:srcRect/>
          <a:stretch>
            <a:fillRect/>
          </a:stretch>
        </p:blipFill>
        <p:spPr bwMode="auto">
          <a:xfrm>
            <a:off x="1687513" y="4806950"/>
            <a:ext cx="5778500" cy="256063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2417763" y="473075"/>
            <a:ext cx="5665787" cy="801688"/>
          </a:xfrm>
          <a:prstGeom prst="rect">
            <a:avLst/>
          </a:prstGeom>
          <a:noFill/>
          <a:ln w="9525">
            <a:noFill/>
            <a:miter lim="800000"/>
            <a:headEnd/>
            <a:tailEnd/>
          </a:ln>
          <a:effectLst/>
        </p:spPr>
        <p:txBody>
          <a:bodyPr lIns="0" tIns="0" rIns="0" bIns="0">
            <a:spAutoFit/>
          </a:bodyPr>
          <a:lstStyle/>
          <a:p>
            <a:pPr algn="ctr">
              <a:lnSpc>
                <a:spcPct val="95000"/>
              </a:lnSpc>
            </a:pPr>
            <a:r>
              <a:rPr lang="en-US" sz="3200">
                <a:solidFill>
                  <a:srgbClr val="93C47D"/>
                </a:solidFill>
                <a:latin typeface="Arial" pitchFamily="34" charset="0"/>
              </a:rPr>
              <a:t>Twelve Tables </a:t>
            </a:r>
            <a:r>
              <a:rPr lang="en-US">
                <a:solidFill>
                  <a:srgbClr val="93C47D"/>
                </a:solidFill>
                <a:latin typeface="Arial" pitchFamily="34" charset="0"/>
              </a:rPr>
              <a:t>(c. 450 BC)</a:t>
            </a:r>
            <a:r>
              <a:rPr lang="en-US" sz="3200">
                <a:solidFill>
                  <a:srgbClr val="93C47D"/>
                </a:solidFill>
                <a:latin typeface="Arial" pitchFamily="34" charset="0"/>
              </a:rPr>
              <a:t>:</a:t>
            </a:r>
          </a:p>
        </p:txBody>
      </p:sp>
      <p:sp>
        <p:nvSpPr>
          <p:cNvPr id="3077" name="Text Box 5"/>
          <p:cNvSpPr txBox="1">
            <a:spLocks noChangeArrowheads="1"/>
          </p:cNvSpPr>
          <p:nvPr/>
        </p:nvSpPr>
        <p:spPr bwMode="auto">
          <a:xfrm>
            <a:off x="1411288" y="1128713"/>
            <a:ext cx="6845300" cy="774700"/>
          </a:xfrm>
          <a:prstGeom prst="rect">
            <a:avLst/>
          </a:prstGeom>
          <a:noFill/>
          <a:ln w="9525">
            <a:noFill/>
            <a:miter lim="800000"/>
            <a:headEnd/>
            <a:tailEnd/>
          </a:ln>
          <a:effectLst/>
        </p:spPr>
        <p:txBody>
          <a:bodyPr lIns="0" tIns="0" rIns="0" bIns="0">
            <a:spAutoFit/>
          </a:bodyPr>
          <a:lstStyle/>
          <a:p>
            <a:pPr algn="ctr">
              <a:lnSpc>
                <a:spcPct val="95000"/>
              </a:lnSpc>
            </a:pPr>
            <a:r>
              <a:rPr lang="en-US" sz="2700">
                <a:solidFill>
                  <a:srgbClr val="D9EAD3"/>
                </a:solidFill>
                <a:latin typeface="Arial" pitchFamily="34" charset="0"/>
              </a:rPr>
              <a:t>a set of everday rules and regulations for the citizens to follow</a:t>
            </a:r>
            <a:r>
              <a:rPr lang="en-US" sz="2700">
                <a:solidFill>
                  <a:srgbClr val="000000"/>
                </a:solidFill>
                <a:latin typeface="Arial" pitchFamily="34" charset="0"/>
              </a:rPr>
              <a:t> </a:t>
            </a:r>
          </a:p>
        </p:txBody>
      </p:sp>
      <p:sp>
        <p:nvSpPr>
          <p:cNvPr id="3078" name="Text Box 6"/>
          <p:cNvSpPr txBox="1">
            <a:spLocks noChangeArrowheads="1"/>
          </p:cNvSpPr>
          <p:nvPr/>
        </p:nvSpPr>
        <p:spPr bwMode="auto">
          <a:xfrm>
            <a:off x="1411288" y="6002338"/>
            <a:ext cx="7319962" cy="985837"/>
          </a:xfrm>
          <a:prstGeom prst="rect">
            <a:avLst/>
          </a:prstGeom>
          <a:noFill/>
          <a:ln w="9525">
            <a:noFill/>
            <a:miter lim="800000"/>
            <a:headEnd/>
            <a:tailEnd/>
          </a:ln>
          <a:effectLst/>
        </p:spPr>
        <p:txBody>
          <a:bodyPr lIns="0" tIns="0" rIns="0" bIns="0">
            <a:spAutoFit/>
          </a:bodyPr>
          <a:lstStyle/>
          <a:p>
            <a:pPr algn="ctr">
              <a:lnSpc>
                <a:spcPct val="95000"/>
              </a:lnSpc>
            </a:pPr>
            <a:r>
              <a:rPr lang="en-US" sz="2100">
                <a:solidFill>
                  <a:srgbClr val="E06666"/>
                </a:solidFill>
                <a:latin typeface="Arial" pitchFamily="34" charset="0"/>
              </a:rPr>
              <a:t>These laws covered everything from marriage between patricians amd plebians (which was forbidden) to loans</a:t>
            </a:r>
          </a:p>
        </p:txBody>
      </p:sp>
      <p:sp>
        <p:nvSpPr>
          <p:cNvPr id="3079" name="Text Box 7"/>
          <p:cNvSpPr txBox="1">
            <a:spLocks noChangeArrowheads="1"/>
          </p:cNvSpPr>
          <p:nvPr/>
        </p:nvSpPr>
        <p:spPr bwMode="auto">
          <a:xfrm>
            <a:off x="2466975" y="2089150"/>
            <a:ext cx="5405438" cy="3611563"/>
          </a:xfrm>
          <a:prstGeom prst="rect">
            <a:avLst/>
          </a:prstGeom>
          <a:noFill/>
          <a:ln w="9525">
            <a:noFill/>
            <a:miter lim="800000"/>
            <a:headEnd/>
            <a:tailEnd/>
          </a:ln>
          <a:effectLst/>
        </p:spPr>
        <p:txBody>
          <a:bodyPr lIns="0" tIns="0" rIns="0" bIns="0">
            <a:spAutoFit/>
          </a:bodyPr>
          <a:lstStyle/>
          <a:p>
            <a:pPr>
              <a:lnSpc>
                <a:spcPct val="95000"/>
              </a:lnSpc>
            </a:pPr>
            <a:r>
              <a:rPr lang="en-US" sz="1900">
                <a:solidFill>
                  <a:srgbClr val="FFE599"/>
                </a:solidFill>
                <a:latin typeface="Arial" pitchFamily="34" charset="0"/>
              </a:rPr>
              <a:t>TABLE I</a:t>
            </a:r>
            <a:r>
              <a:rPr lang="en-US" sz="1600">
                <a:solidFill>
                  <a:srgbClr val="FFE599"/>
                </a:solidFill>
                <a:latin typeface="Arial" pitchFamily="34" charset="0"/>
              </a:rPr>
              <a:t> Procedure: for courts and trials</a:t>
            </a:r>
            <a:endParaRPr lang="en-US"/>
          </a:p>
          <a:p>
            <a:pPr>
              <a:lnSpc>
                <a:spcPct val="95000"/>
              </a:lnSpc>
            </a:pPr>
            <a:r>
              <a:rPr lang="en-US" sz="1900">
                <a:solidFill>
                  <a:srgbClr val="FFE599"/>
                </a:solidFill>
                <a:latin typeface="Arial" pitchFamily="34" charset="0"/>
              </a:rPr>
              <a:t>TABLE II</a:t>
            </a:r>
            <a:r>
              <a:rPr lang="en-US" sz="1600">
                <a:solidFill>
                  <a:srgbClr val="FFE599"/>
                </a:solidFill>
                <a:latin typeface="Arial" pitchFamily="34" charset="0"/>
              </a:rPr>
              <a:t> Trials, continued.</a:t>
            </a:r>
            <a:endParaRPr lang="en-US"/>
          </a:p>
          <a:p>
            <a:pPr>
              <a:lnSpc>
                <a:spcPct val="95000"/>
              </a:lnSpc>
            </a:pPr>
            <a:r>
              <a:rPr lang="en-US" sz="1900">
                <a:solidFill>
                  <a:srgbClr val="FFE599"/>
                </a:solidFill>
                <a:latin typeface="Arial" pitchFamily="34" charset="0"/>
              </a:rPr>
              <a:t>TABLE III</a:t>
            </a:r>
            <a:r>
              <a:rPr lang="en-US" sz="1600">
                <a:solidFill>
                  <a:srgbClr val="FFE599"/>
                </a:solidFill>
                <a:latin typeface="Arial" pitchFamily="34" charset="0"/>
              </a:rPr>
              <a:t> Debt</a:t>
            </a:r>
            <a:endParaRPr lang="en-US"/>
          </a:p>
          <a:p>
            <a:pPr>
              <a:lnSpc>
                <a:spcPct val="95000"/>
              </a:lnSpc>
            </a:pPr>
            <a:r>
              <a:rPr lang="en-US" sz="1900">
                <a:solidFill>
                  <a:srgbClr val="FFE599"/>
                </a:solidFill>
                <a:latin typeface="Arial" pitchFamily="34" charset="0"/>
              </a:rPr>
              <a:t>TABLE IV</a:t>
            </a:r>
            <a:r>
              <a:rPr lang="en-US" sz="1600">
                <a:solidFill>
                  <a:srgbClr val="FFE599"/>
                </a:solidFill>
                <a:latin typeface="Arial" pitchFamily="34" charset="0"/>
              </a:rPr>
              <a:t> Rights of fathers (</a:t>
            </a:r>
            <a:r>
              <a:rPr lang="en-US" sz="1600" i="1">
                <a:solidFill>
                  <a:srgbClr val="FFE599"/>
                </a:solidFill>
                <a:latin typeface="Arial" pitchFamily="34" charset="0"/>
              </a:rPr>
              <a:t>paterfamilias</a:t>
            </a:r>
            <a:r>
              <a:rPr lang="en-US" sz="1600">
                <a:solidFill>
                  <a:srgbClr val="FFE599"/>
                </a:solidFill>
                <a:latin typeface="Arial" pitchFamily="34" charset="0"/>
              </a:rPr>
              <a:t>) over the family</a:t>
            </a:r>
            <a:endParaRPr lang="en-US"/>
          </a:p>
          <a:p>
            <a:pPr>
              <a:lnSpc>
                <a:spcPct val="95000"/>
              </a:lnSpc>
            </a:pPr>
            <a:r>
              <a:rPr lang="en-US" sz="1900">
                <a:solidFill>
                  <a:srgbClr val="FFE599"/>
                </a:solidFill>
                <a:latin typeface="Arial" pitchFamily="34" charset="0"/>
              </a:rPr>
              <a:t>TABLE V</a:t>
            </a:r>
            <a:r>
              <a:rPr lang="en-US" sz="1600">
                <a:solidFill>
                  <a:srgbClr val="FFE599"/>
                </a:solidFill>
                <a:latin typeface="Arial" pitchFamily="34" charset="0"/>
              </a:rPr>
              <a:t> Legal guardianship and inheritance laws</a:t>
            </a:r>
            <a:endParaRPr lang="en-US"/>
          </a:p>
          <a:p>
            <a:pPr>
              <a:lnSpc>
                <a:spcPct val="95000"/>
              </a:lnSpc>
            </a:pPr>
            <a:r>
              <a:rPr lang="en-US" sz="1900">
                <a:solidFill>
                  <a:srgbClr val="FFE599"/>
                </a:solidFill>
                <a:latin typeface="Arial" pitchFamily="34" charset="0"/>
              </a:rPr>
              <a:t>TABLE VI</a:t>
            </a:r>
            <a:r>
              <a:rPr lang="en-US" sz="1600">
                <a:solidFill>
                  <a:srgbClr val="FFE599"/>
                </a:solidFill>
                <a:latin typeface="Arial" pitchFamily="34" charset="0"/>
              </a:rPr>
              <a:t> Acquisition and possession</a:t>
            </a:r>
            <a:endParaRPr lang="en-US"/>
          </a:p>
          <a:p>
            <a:pPr>
              <a:lnSpc>
                <a:spcPct val="95000"/>
              </a:lnSpc>
            </a:pPr>
            <a:r>
              <a:rPr lang="en-US" sz="1900">
                <a:solidFill>
                  <a:srgbClr val="FFE599"/>
                </a:solidFill>
                <a:latin typeface="Arial" pitchFamily="34" charset="0"/>
              </a:rPr>
              <a:t>TABLE VII</a:t>
            </a:r>
            <a:r>
              <a:rPr lang="en-US" sz="1600">
                <a:solidFill>
                  <a:srgbClr val="FFE599"/>
                </a:solidFill>
                <a:latin typeface="Arial" pitchFamily="34" charset="0"/>
              </a:rPr>
              <a:t> Land rights</a:t>
            </a:r>
            <a:endParaRPr lang="en-US"/>
          </a:p>
          <a:p>
            <a:pPr>
              <a:lnSpc>
                <a:spcPct val="95000"/>
              </a:lnSpc>
            </a:pPr>
            <a:r>
              <a:rPr lang="en-US" sz="1900">
                <a:solidFill>
                  <a:srgbClr val="FFE599"/>
                </a:solidFill>
                <a:latin typeface="Arial" pitchFamily="34" charset="0"/>
              </a:rPr>
              <a:t>TABLE VIII</a:t>
            </a:r>
            <a:r>
              <a:rPr lang="en-US" sz="1600">
                <a:solidFill>
                  <a:srgbClr val="FFE599"/>
                </a:solidFill>
                <a:latin typeface="Arial" pitchFamily="34" charset="0"/>
              </a:rPr>
              <a:t> Torts and delicts (Laws of injury)</a:t>
            </a:r>
            <a:endParaRPr lang="en-US"/>
          </a:p>
          <a:p>
            <a:pPr>
              <a:lnSpc>
                <a:spcPct val="95000"/>
              </a:lnSpc>
            </a:pPr>
            <a:r>
              <a:rPr lang="en-US" sz="1900">
                <a:solidFill>
                  <a:srgbClr val="FFE599"/>
                </a:solidFill>
                <a:latin typeface="Arial" pitchFamily="34" charset="0"/>
              </a:rPr>
              <a:t>TABLE IX</a:t>
            </a:r>
            <a:r>
              <a:rPr lang="en-US" sz="1600">
                <a:solidFill>
                  <a:srgbClr val="FFE599"/>
                </a:solidFill>
                <a:latin typeface="Arial" pitchFamily="34" charset="0"/>
              </a:rPr>
              <a:t> Public law</a:t>
            </a:r>
            <a:endParaRPr lang="en-US"/>
          </a:p>
          <a:p>
            <a:pPr>
              <a:lnSpc>
                <a:spcPct val="95000"/>
              </a:lnSpc>
            </a:pPr>
            <a:r>
              <a:rPr lang="en-US" sz="1900">
                <a:solidFill>
                  <a:srgbClr val="FFE599"/>
                </a:solidFill>
                <a:latin typeface="Arial" pitchFamily="34" charset="0"/>
              </a:rPr>
              <a:t>TABLE X</a:t>
            </a:r>
            <a:r>
              <a:rPr lang="en-US" sz="1600">
                <a:solidFill>
                  <a:srgbClr val="FFE599"/>
                </a:solidFill>
                <a:latin typeface="Arial" pitchFamily="34" charset="0"/>
              </a:rPr>
              <a:t> Sacred law</a:t>
            </a:r>
            <a:endParaRPr lang="en-US"/>
          </a:p>
          <a:p>
            <a:pPr>
              <a:lnSpc>
                <a:spcPct val="95000"/>
              </a:lnSpc>
            </a:pPr>
            <a:r>
              <a:rPr lang="en-US" sz="1900">
                <a:solidFill>
                  <a:srgbClr val="FFE599"/>
                </a:solidFill>
                <a:latin typeface="Arial" pitchFamily="34" charset="0"/>
              </a:rPr>
              <a:t>TABLE XI</a:t>
            </a:r>
            <a:r>
              <a:rPr lang="en-US" sz="1600">
                <a:solidFill>
                  <a:srgbClr val="FFE599"/>
                </a:solidFill>
                <a:latin typeface="Arial" pitchFamily="34" charset="0"/>
              </a:rPr>
              <a:t> Supplement I</a:t>
            </a:r>
            <a:endParaRPr lang="en-US"/>
          </a:p>
          <a:p>
            <a:pPr>
              <a:lnSpc>
                <a:spcPct val="95000"/>
              </a:lnSpc>
            </a:pPr>
            <a:r>
              <a:rPr lang="en-US" sz="1900">
                <a:solidFill>
                  <a:srgbClr val="FFE599"/>
                </a:solidFill>
                <a:latin typeface="Arial" pitchFamily="34" charset="0"/>
              </a:rPr>
              <a:t>TABLE XII</a:t>
            </a:r>
            <a:r>
              <a:rPr lang="en-US" sz="1600">
                <a:solidFill>
                  <a:srgbClr val="FFE599"/>
                </a:solidFill>
                <a:latin typeface="Arial" pitchFamily="34" charset="0"/>
              </a:rPr>
              <a:t> Supplement II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000000"/>
                </a:solidFill>
                <a:latin typeface="Arial" pitchFamily="34" charset="0"/>
              </a:rPr>
              <a:t>Legal Roles</a:t>
            </a:r>
          </a:p>
        </p:txBody>
      </p:sp>
      <p:sp>
        <p:nvSpPr>
          <p:cNvPr id="21506" name="Rectangle 2"/>
          <p:cNvSpPr>
            <a:spLocks noGrp="1" noChangeArrowheads="1"/>
          </p:cNvSpPr>
          <p:nvPr>
            <p:ph type="body" idx="1"/>
          </p:nvPr>
        </p:nvSpPr>
        <p:spPr>
          <a:xfrm>
            <a:off x="214313" y="955675"/>
            <a:ext cx="9674225" cy="614045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Judge/presider-praetor/magistratus-elected, consilium-3 legal experts advise praeto</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Jury-known as the album judicum, which was made up of 32 to 75 men depending on the case. The majority of the vote decided the verdict.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 verdict- was either C, condemno, or A, absolvo</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Prosecutor- was the accusator, normally a private citizen</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Defense Attorney- known as the Patronus or advocatus. There was either one or more, depending on the case.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Defendant- called reus(defendant)and was innocent untill proven guilty. They would remain free till trial or imprisoned.</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Clerks- were called scribae, and they recorded events... during the trial</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Witness/es- were required by magistrate. called testes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96838" y="120650"/>
            <a:ext cx="9955212" cy="7404100"/>
          </a:xfrm>
          <a:prstGeom prst="rect">
            <a:avLst/>
          </a:prstGeom>
          <a:noFill/>
          <a:ln w="9525">
            <a:noFill/>
            <a:miter lim="800000"/>
            <a:headEnd/>
            <a:tailEnd/>
          </a:ln>
          <a:effectLst/>
        </p:spPr>
        <p:txBody>
          <a:bodyPr lIns="0" tIns="0" rIns="0" bIns="0">
            <a:spAutoFit/>
          </a:bodyPr>
          <a:lstStyle/>
          <a:p>
            <a:pPr algn="ctr">
              <a:lnSpc>
                <a:spcPct val="95000"/>
              </a:lnSpc>
            </a:pPr>
            <a:r>
              <a:rPr lang="en-US" sz="6400">
                <a:solidFill>
                  <a:srgbClr val="00FF00"/>
                </a:solidFill>
                <a:latin typeface="Georgia" pitchFamily="18" charset="0"/>
              </a:rPr>
              <a:t>Public Safety</a:t>
            </a:r>
            <a:endParaRPr lang="en-US"/>
          </a:p>
          <a:p>
            <a:pPr algn="ctr">
              <a:lnSpc>
                <a:spcPct val="95000"/>
              </a:lnSpc>
            </a:pPr>
            <a:r>
              <a:rPr lang="en-US" sz="2700">
                <a:solidFill>
                  <a:srgbClr val="000000"/>
                </a:solidFill>
                <a:latin typeface="Arial" pitchFamily="34" charset="0"/>
              </a:rPr>
              <a:t> </a:t>
            </a:r>
            <a:r>
              <a:rPr lang="en-US" sz="2700">
                <a:solidFill>
                  <a:srgbClr val="00FFFF"/>
                </a:solidFill>
                <a:latin typeface="Georgia" pitchFamily="18" charset="0"/>
              </a:rPr>
              <a:t>Policemen &amp; Firemen</a:t>
            </a:r>
          </a:p>
        </p:txBody>
      </p:sp>
      <p:pic>
        <p:nvPicPr>
          <p:cNvPr id="22533" name="Picture 5"/>
          <p:cNvPicPr>
            <a:picLocks noChangeAspect="1" noChangeArrowheads="1"/>
          </p:cNvPicPr>
          <p:nvPr/>
        </p:nvPicPr>
        <p:blipFill>
          <a:blip r:embed="rId2"/>
          <a:srcRect/>
          <a:stretch>
            <a:fillRect/>
          </a:stretch>
        </p:blipFill>
        <p:spPr bwMode="auto">
          <a:xfrm>
            <a:off x="2778125" y="1619250"/>
            <a:ext cx="4592638" cy="5818188"/>
          </a:xfrm>
          <a:prstGeom prst="rect">
            <a:avLst/>
          </a:prstGeom>
          <a:noFill/>
        </p:spPr>
      </p:pic>
      <p:pic>
        <p:nvPicPr>
          <p:cNvPr id="22534" name="Picture 6"/>
          <p:cNvPicPr>
            <a:picLocks noChangeAspect="1" noChangeArrowheads="1"/>
          </p:cNvPicPr>
          <p:nvPr/>
        </p:nvPicPr>
        <p:blipFill>
          <a:blip r:embed="rId3"/>
          <a:srcRect/>
          <a:stretch>
            <a:fillRect/>
          </a:stretch>
        </p:blipFill>
        <p:spPr bwMode="auto">
          <a:xfrm>
            <a:off x="7789863" y="3152775"/>
            <a:ext cx="1695450" cy="2078038"/>
          </a:xfrm>
          <a:prstGeom prst="rect">
            <a:avLst/>
          </a:prstGeom>
          <a:noFill/>
        </p:spPr>
      </p:pic>
      <p:pic>
        <p:nvPicPr>
          <p:cNvPr id="22535" name="Picture 7"/>
          <p:cNvPicPr>
            <a:picLocks noChangeAspect="1" noChangeArrowheads="1"/>
          </p:cNvPicPr>
          <p:nvPr/>
        </p:nvPicPr>
        <p:blipFill>
          <a:blip r:embed="rId4"/>
          <a:srcRect/>
          <a:stretch>
            <a:fillRect/>
          </a:stretch>
        </p:blipFill>
        <p:spPr bwMode="auto">
          <a:xfrm>
            <a:off x="323850" y="2982913"/>
            <a:ext cx="2111375" cy="243363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914400" y="390525"/>
            <a:ext cx="4592638" cy="896938"/>
          </a:xfrm>
        </p:spPr>
        <p:txBody>
          <a:bodyPr lIns="0" tIns="0" rIns="0" bIns="0" anchor="t"/>
          <a:lstStyle/>
          <a:p>
            <a:pPr algn="l">
              <a:lnSpc>
                <a:spcPct val="95000"/>
              </a:lnSpc>
            </a:pPr>
            <a:r>
              <a:rPr lang="en-US" sz="5300">
                <a:solidFill>
                  <a:srgbClr val="00FF00"/>
                </a:solidFill>
                <a:latin typeface="Arial" pitchFamily="34" charset="0"/>
              </a:rPr>
              <a:t>Roman Vigiles</a:t>
            </a:r>
          </a:p>
        </p:txBody>
      </p:sp>
      <p:sp>
        <p:nvSpPr>
          <p:cNvPr id="23554" name="Rectangle 2"/>
          <p:cNvSpPr>
            <a:spLocks noGrp="1" noChangeArrowheads="1"/>
          </p:cNvSpPr>
          <p:nvPr>
            <p:ph type="body" sz="half" idx="1"/>
          </p:nvPr>
        </p:nvSpPr>
        <p:spPr>
          <a:xfrm>
            <a:off x="350838" y="1652588"/>
            <a:ext cx="5883275" cy="5457825"/>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Only services tolerated were with the emperor</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Firemen and policemen</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Issues were</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security of belongings</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Night time</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Stores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Augustus used tax on slaves to fund vigiles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In order to recruit - gain full citizenship and bonus cash after 6 years</a:t>
            </a:r>
          </a:p>
        </p:txBody>
      </p:sp>
      <p:pic>
        <p:nvPicPr>
          <p:cNvPr id="23557" name="Picture 5"/>
          <p:cNvPicPr>
            <a:picLocks noChangeAspect="1" noChangeArrowheads="1"/>
          </p:cNvPicPr>
          <p:nvPr/>
        </p:nvPicPr>
        <p:blipFill>
          <a:blip r:embed="rId2"/>
          <a:srcRect/>
          <a:stretch>
            <a:fillRect/>
          </a:stretch>
        </p:blipFill>
        <p:spPr bwMode="auto">
          <a:xfrm>
            <a:off x="6988175" y="169863"/>
            <a:ext cx="2452688" cy="5126037"/>
          </a:xfrm>
          <a:prstGeom prst="rect">
            <a:avLst/>
          </a:prstGeom>
          <a:noFill/>
        </p:spPr>
      </p:pic>
      <p:pic>
        <p:nvPicPr>
          <p:cNvPr id="23558" name="Picture 6"/>
          <p:cNvPicPr>
            <a:picLocks noChangeAspect="1" noChangeArrowheads="1"/>
          </p:cNvPicPr>
          <p:nvPr/>
        </p:nvPicPr>
        <p:blipFill>
          <a:blip r:embed="rId3"/>
          <a:srcRect/>
          <a:stretch>
            <a:fillRect/>
          </a:stretch>
        </p:blipFill>
        <p:spPr bwMode="auto">
          <a:xfrm>
            <a:off x="6715125" y="4703763"/>
            <a:ext cx="3241675" cy="27432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1049338" y="66675"/>
            <a:ext cx="7789862" cy="792163"/>
          </a:xfrm>
          <a:prstGeom prst="rect">
            <a:avLst/>
          </a:prstGeom>
          <a:noFill/>
          <a:ln w="9525">
            <a:noFill/>
            <a:miter lim="800000"/>
            <a:headEnd/>
            <a:tailEnd/>
          </a:ln>
          <a:effectLst/>
        </p:spPr>
        <p:txBody>
          <a:bodyPr lIns="0" tIns="0" rIns="0" bIns="0">
            <a:spAutoFit/>
          </a:bodyPr>
          <a:lstStyle/>
          <a:p>
            <a:pPr algn="ctr">
              <a:lnSpc>
                <a:spcPct val="95000"/>
              </a:lnSpc>
            </a:pPr>
            <a:r>
              <a:rPr lang="en-US" sz="5300">
                <a:solidFill>
                  <a:srgbClr val="00FF00"/>
                </a:solidFill>
                <a:latin typeface="Georgia" pitchFamily="18" charset="0"/>
              </a:rPr>
              <a:t>Firemen</a:t>
            </a:r>
          </a:p>
        </p:txBody>
      </p:sp>
      <p:sp>
        <p:nvSpPr>
          <p:cNvPr id="24581" name="Text Box 5"/>
          <p:cNvSpPr txBox="1">
            <a:spLocks noChangeArrowheads="1"/>
          </p:cNvSpPr>
          <p:nvPr/>
        </p:nvSpPr>
        <p:spPr bwMode="auto">
          <a:xfrm>
            <a:off x="26988" y="768350"/>
            <a:ext cx="6835775" cy="6321425"/>
          </a:xfrm>
          <a:prstGeom prst="rect">
            <a:avLst/>
          </a:prstGeom>
          <a:noFill/>
          <a:ln w="9525">
            <a:noFill/>
            <a:miter lim="800000"/>
            <a:headEnd/>
            <a:tailEnd/>
          </a:ln>
          <a:effectLst/>
        </p:spPr>
        <p:txBody>
          <a:bodyPr lIns="0" tIns="0" rIns="0" bIns="0">
            <a:spAutoFit/>
          </a:bodyPr>
          <a:lstStyle/>
          <a:p>
            <a:pPr lvl="1" indent="-342900">
              <a:lnSpc>
                <a:spcPct val="95000"/>
              </a:lnSpc>
              <a:buClr>
                <a:srgbClr val="666666"/>
              </a:buClr>
              <a:buSzPct val="100000"/>
              <a:buFontTx/>
              <a:buChar char="•"/>
            </a:pPr>
            <a:r>
              <a:rPr lang="en-US">
                <a:solidFill>
                  <a:srgbClr val="666666"/>
                </a:solidFill>
                <a:latin typeface="Georgia" pitchFamily="18" charset="0"/>
              </a:rPr>
              <a:t>When a fire broke out the vigiles would open an official inquiry and judge of the case sitting in court and would decide punishment depending on if the fire was an accident or on purpose.</a:t>
            </a:r>
            <a:endParaRPr lang="en-US"/>
          </a:p>
          <a:p>
            <a:pPr lvl="1" indent="-342900">
              <a:lnSpc>
                <a:spcPct val="95000"/>
              </a:lnSpc>
              <a:buClr>
                <a:srgbClr val="666666"/>
              </a:buClr>
              <a:buSzPct val="100000"/>
              <a:buFontTx/>
              <a:buChar char="•"/>
            </a:pPr>
            <a:r>
              <a:rPr lang="en-US">
                <a:solidFill>
                  <a:srgbClr val="666666"/>
                </a:solidFill>
                <a:latin typeface="Georgia" pitchFamily="18" charset="0"/>
              </a:rPr>
              <a:t> A Sipho was a fire engine pulled by horses and had a large double action pump that was partially submerged in a reservoir of water</a:t>
            </a:r>
            <a:endParaRPr lang="en-US"/>
          </a:p>
          <a:p>
            <a:pPr lvl="1" indent="-342900">
              <a:lnSpc>
                <a:spcPct val="95000"/>
              </a:lnSpc>
              <a:buClr>
                <a:srgbClr val="666666"/>
              </a:buClr>
              <a:buSzPct val="100000"/>
              <a:buFontTx/>
              <a:buChar char="•"/>
            </a:pPr>
            <a:r>
              <a:rPr lang="en-US">
                <a:solidFill>
                  <a:srgbClr val="666666"/>
                </a:solidFill>
                <a:latin typeface="Georgia" pitchFamily="18" charset="0"/>
              </a:rPr>
              <a:t>Firefighters were equipped with pumps, buckets, hooks (for pulling down burning material), picks, mattocks and axes.</a:t>
            </a:r>
            <a:endParaRPr lang="en-US"/>
          </a:p>
          <a:p>
            <a:pPr lvl="1" indent="-342900">
              <a:lnSpc>
                <a:spcPct val="95000"/>
              </a:lnSpc>
              <a:buClr>
                <a:srgbClr val="666666"/>
              </a:buClr>
              <a:buSzPct val="100000"/>
              <a:buFontTx/>
              <a:buChar char="•"/>
            </a:pPr>
            <a:r>
              <a:rPr lang="en-US">
                <a:solidFill>
                  <a:srgbClr val="666666"/>
                </a:solidFill>
                <a:latin typeface="Georgia" pitchFamily="18" charset="0"/>
              </a:rPr>
              <a:t>Every person was required to keep firefighting equipment in their houses</a:t>
            </a:r>
            <a:endParaRPr lang="en-US"/>
          </a:p>
          <a:p>
            <a:pPr lvl="1" indent="-342900">
              <a:lnSpc>
                <a:spcPct val="95000"/>
              </a:lnSpc>
              <a:buClr>
                <a:srgbClr val="666666"/>
              </a:buClr>
              <a:buSzPct val="100000"/>
              <a:buFontTx/>
              <a:buChar char="•"/>
            </a:pPr>
            <a:r>
              <a:rPr lang="en-US">
                <a:solidFill>
                  <a:srgbClr val="666666"/>
                </a:solidFill>
                <a:latin typeface="Georgia" pitchFamily="18" charset="0"/>
              </a:rPr>
              <a:t>own medical support (</a:t>
            </a:r>
            <a:r>
              <a:rPr lang="en-US" i="1">
                <a:solidFill>
                  <a:srgbClr val="666666"/>
                </a:solidFill>
                <a:latin typeface="Georgia" pitchFamily="18" charset="0"/>
              </a:rPr>
              <a:t>medici</a:t>
            </a:r>
            <a:r>
              <a:rPr lang="en-US">
                <a:solidFill>
                  <a:srgbClr val="666666"/>
                </a:solidFill>
                <a:latin typeface="Georgia" pitchFamily="18" charset="0"/>
              </a:rPr>
              <a:t>), with four doctors, own chaplains (</a:t>
            </a:r>
            <a:r>
              <a:rPr lang="en-US" i="1">
                <a:solidFill>
                  <a:srgbClr val="666666"/>
                </a:solidFill>
                <a:latin typeface="Georgia" pitchFamily="18" charset="0"/>
              </a:rPr>
              <a:t>victimarii, </a:t>
            </a:r>
            <a:r>
              <a:rPr lang="en-US">
                <a:solidFill>
                  <a:srgbClr val="666666"/>
                </a:solidFill>
                <a:latin typeface="Georgia" pitchFamily="18" charset="0"/>
              </a:rPr>
              <a:t>A </a:t>
            </a:r>
            <a:r>
              <a:rPr lang="en-US" i="1">
                <a:solidFill>
                  <a:srgbClr val="666666"/>
                </a:solidFill>
                <a:latin typeface="Georgia" pitchFamily="18" charset="0"/>
              </a:rPr>
              <a:t>siphonarius</a:t>
            </a:r>
            <a:r>
              <a:rPr lang="en-US">
                <a:solidFill>
                  <a:srgbClr val="666666"/>
                </a:solidFill>
                <a:latin typeface="Georgia" pitchFamily="18" charset="0"/>
              </a:rPr>
              <a:t> operated a pump and an </a:t>
            </a:r>
            <a:r>
              <a:rPr lang="en-US" i="1">
                <a:solidFill>
                  <a:srgbClr val="666666"/>
                </a:solidFill>
                <a:latin typeface="Georgia" pitchFamily="18" charset="0"/>
              </a:rPr>
              <a:t>aquarius</a:t>
            </a:r>
            <a:r>
              <a:rPr lang="en-US">
                <a:solidFill>
                  <a:srgbClr val="666666"/>
                </a:solidFill>
                <a:latin typeface="Georgia" pitchFamily="18" charset="0"/>
              </a:rPr>
              <a:t> supervised the supply of water.</a:t>
            </a:r>
          </a:p>
        </p:txBody>
      </p:sp>
      <p:pic>
        <p:nvPicPr>
          <p:cNvPr id="24582" name="Picture 6"/>
          <p:cNvPicPr>
            <a:picLocks noChangeAspect="1" noChangeArrowheads="1"/>
          </p:cNvPicPr>
          <p:nvPr/>
        </p:nvPicPr>
        <p:blipFill>
          <a:blip r:embed="rId2"/>
          <a:srcRect/>
          <a:stretch>
            <a:fillRect/>
          </a:stretch>
        </p:blipFill>
        <p:spPr bwMode="auto">
          <a:xfrm>
            <a:off x="7059613" y="854075"/>
            <a:ext cx="2636837" cy="4808538"/>
          </a:xfrm>
          <a:prstGeom prst="rect">
            <a:avLst/>
          </a:prstGeom>
          <a:noFill/>
        </p:spPr>
      </p:pic>
      <p:sp>
        <p:nvSpPr>
          <p:cNvPr id="24583" name="Text Box 7"/>
          <p:cNvSpPr txBox="1">
            <a:spLocks noChangeArrowheads="1"/>
          </p:cNvSpPr>
          <p:nvPr/>
        </p:nvSpPr>
        <p:spPr bwMode="auto">
          <a:xfrm>
            <a:off x="7016750" y="5829300"/>
            <a:ext cx="2725738" cy="1189038"/>
          </a:xfrm>
          <a:prstGeom prst="rect">
            <a:avLst/>
          </a:prstGeom>
          <a:noFill/>
          <a:ln w="9525">
            <a:noFill/>
            <a:miter lim="800000"/>
            <a:headEnd/>
            <a:tailEnd/>
          </a:ln>
          <a:effectLst/>
        </p:spPr>
        <p:txBody>
          <a:bodyPr lIns="0" tIns="0" rIns="0" bIns="0">
            <a:spAutoFit/>
          </a:bodyPr>
          <a:lstStyle/>
          <a:p>
            <a:pPr algn="ctr">
              <a:lnSpc>
                <a:spcPct val="95000"/>
              </a:lnSpc>
            </a:pPr>
            <a:r>
              <a:rPr lang="en-US" sz="1900" b="1">
                <a:solidFill>
                  <a:srgbClr val="666666"/>
                </a:solidFill>
                <a:latin typeface="Georgia" pitchFamily="18" charset="0"/>
              </a:rPr>
              <a:t>Great Fire of Rome</a:t>
            </a:r>
            <a:endParaRPr lang="en-US"/>
          </a:p>
          <a:p>
            <a:pPr algn="ctr">
              <a:lnSpc>
                <a:spcPct val="95000"/>
              </a:lnSpc>
            </a:pPr>
            <a:r>
              <a:rPr lang="en-US" sz="1900">
                <a:solidFill>
                  <a:srgbClr val="666666"/>
                </a:solidFill>
                <a:latin typeface="Georgia" pitchFamily="18" charset="0"/>
              </a:rPr>
              <a:t>AD 64 over one third of Rome was destroyed by flames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pic>
        <p:nvPicPr>
          <p:cNvPr id="25604" name="Picture 4"/>
          <p:cNvPicPr>
            <a:picLocks noChangeAspect="1" noChangeArrowheads="1"/>
          </p:cNvPicPr>
          <p:nvPr/>
        </p:nvPicPr>
        <p:blipFill>
          <a:blip r:embed="rId2"/>
          <a:srcRect/>
          <a:stretch>
            <a:fillRect/>
          </a:stretch>
        </p:blipFill>
        <p:spPr bwMode="auto">
          <a:xfrm>
            <a:off x="238125" y="1077913"/>
            <a:ext cx="4618038" cy="5186362"/>
          </a:xfrm>
          <a:prstGeom prst="rect">
            <a:avLst/>
          </a:prstGeom>
          <a:noFill/>
        </p:spPr>
      </p:pic>
      <p:sp>
        <p:nvSpPr>
          <p:cNvPr id="25605" name="Text Box 5"/>
          <p:cNvSpPr txBox="1">
            <a:spLocks noChangeArrowheads="1"/>
          </p:cNvSpPr>
          <p:nvPr/>
        </p:nvSpPr>
        <p:spPr bwMode="auto">
          <a:xfrm>
            <a:off x="180975" y="6391275"/>
            <a:ext cx="4540250" cy="776288"/>
          </a:xfrm>
          <a:prstGeom prst="rect">
            <a:avLst/>
          </a:prstGeom>
          <a:noFill/>
          <a:ln w="9525">
            <a:noFill/>
            <a:miter lim="800000"/>
            <a:headEnd/>
            <a:tailEnd/>
          </a:ln>
          <a:effectLst/>
        </p:spPr>
        <p:txBody>
          <a:bodyPr lIns="0" tIns="0" rIns="0" bIns="0">
            <a:spAutoFit/>
          </a:bodyPr>
          <a:lstStyle/>
          <a:p>
            <a:pPr algn="ctr">
              <a:lnSpc>
                <a:spcPct val="95000"/>
              </a:lnSpc>
            </a:pPr>
            <a:r>
              <a:rPr lang="en-US" sz="1900" b="1">
                <a:solidFill>
                  <a:srgbClr val="666666"/>
                </a:solidFill>
                <a:latin typeface="Georgia" pitchFamily="18" charset="0"/>
              </a:rPr>
              <a:t>Ballista</a:t>
            </a:r>
            <a:r>
              <a:rPr lang="en-US" sz="1900">
                <a:solidFill>
                  <a:srgbClr val="666666"/>
                </a:solidFill>
                <a:latin typeface="Georgia" pitchFamily="18" charset="0"/>
              </a:rPr>
              <a:t>: a weapon that launched stones, used in warfare but also  used to knock down burning houses.</a:t>
            </a:r>
          </a:p>
        </p:txBody>
      </p:sp>
      <p:sp>
        <p:nvSpPr>
          <p:cNvPr id="25606" name="Text Box 6"/>
          <p:cNvSpPr txBox="1">
            <a:spLocks noChangeArrowheads="1"/>
          </p:cNvSpPr>
          <p:nvPr/>
        </p:nvSpPr>
        <p:spPr bwMode="auto">
          <a:xfrm>
            <a:off x="4749800" y="1123950"/>
            <a:ext cx="5060950" cy="6159500"/>
          </a:xfrm>
          <a:prstGeom prst="rect">
            <a:avLst/>
          </a:prstGeom>
          <a:noFill/>
          <a:ln w="9525">
            <a:noFill/>
            <a:miter lim="800000"/>
            <a:headEnd/>
            <a:tailEnd/>
          </a:ln>
          <a:effectLst/>
        </p:spPr>
        <p:txBody>
          <a:bodyPr lIns="0" tIns="0" rIns="0" bIns="0">
            <a:spAutoFit/>
          </a:bodyPr>
          <a:lstStyle/>
          <a:p>
            <a:pPr lvl="1" indent="-342900">
              <a:lnSpc>
                <a:spcPct val="95000"/>
              </a:lnSpc>
              <a:buClr>
                <a:srgbClr val="666666"/>
              </a:buClr>
              <a:buSzPct val="100000"/>
              <a:buFontTx/>
              <a:buChar char="•"/>
            </a:pPr>
            <a:r>
              <a:rPr lang="en-US">
                <a:solidFill>
                  <a:srgbClr val="666666"/>
                </a:solidFill>
                <a:latin typeface="Georgia" pitchFamily="18" charset="0"/>
              </a:rPr>
              <a:t>formed human chains for passing buckets of water to the fire</a:t>
            </a:r>
            <a:endParaRPr lang="en-US"/>
          </a:p>
          <a:p>
            <a:pPr lvl="1" indent="-342900">
              <a:lnSpc>
                <a:spcPct val="95000"/>
              </a:lnSpc>
              <a:buClr>
                <a:srgbClr val="666666"/>
              </a:buClr>
              <a:buSzPct val="100000"/>
              <a:buFontTx/>
              <a:buChar char="•"/>
            </a:pPr>
            <a:r>
              <a:rPr lang="en-US">
                <a:solidFill>
                  <a:srgbClr val="666666"/>
                </a:solidFill>
                <a:latin typeface="Georgia" pitchFamily="18" charset="0"/>
              </a:rPr>
              <a:t> Attempted to smother fires with patchwork quilts (</a:t>
            </a:r>
            <a:r>
              <a:rPr lang="en-US" i="1">
                <a:solidFill>
                  <a:srgbClr val="666666"/>
                </a:solidFill>
                <a:latin typeface="Georgia" pitchFamily="18" charset="0"/>
              </a:rPr>
              <a:t>centones</a:t>
            </a:r>
            <a:r>
              <a:rPr lang="en-US">
                <a:solidFill>
                  <a:srgbClr val="666666"/>
                </a:solidFill>
                <a:latin typeface="Georgia" pitchFamily="18" charset="0"/>
              </a:rPr>
              <a:t>) soaked with water</a:t>
            </a:r>
            <a:endParaRPr lang="en-US"/>
          </a:p>
          <a:p>
            <a:pPr lvl="1" indent="-342900">
              <a:lnSpc>
                <a:spcPct val="95000"/>
              </a:lnSpc>
              <a:buClr>
                <a:srgbClr val="666666"/>
              </a:buClr>
              <a:buSzPct val="100000"/>
              <a:buFontTx/>
              <a:buChar char="•"/>
            </a:pPr>
            <a:r>
              <a:rPr lang="en-US">
                <a:solidFill>
                  <a:srgbClr val="666666"/>
                </a:solidFill>
                <a:latin typeface="Georgia" pitchFamily="18" charset="0"/>
              </a:rPr>
              <a:t> threw a vinegar based substance called </a:t>
            </a:r>
            <a:r>
              <a:rPr lang="en-US" i="1">
                <a:solidFill>
                  <a:srgbClr val="666666"/>
                </a:solidFill>
                <a:latin typeface="Georgia" pitchFamily="18" charset="0"/>
              </a:rPr>
              <a:t>acetum</a:t>
            </a:r>
            <a:r>
              <a:rPr lang="en-US">
                <a:solidFill>
                  <a:srgbClr val="666666"/>
                </a:solidFill>
                <a:latin typeface="Georgia" pitchFamily="18" charset="0"/>
              </a:rPr>
              <a:t> into fires</a:t>
            </a:r>
            <a:endParaRPr lang="en-US"/>
          </a:p>
          <a:p>
            <a:pPr lvl="1" indent="-342900">
              <a:lnSpc>
                <a:spcPct val="95000"/>
              </a:lnSpc>
              <a:buClr>
                <a:srgbClr val="666666"/>
              </a:buClr>
              <a:buSzPct val="100000"/>
              <a:buFontTx/>
              <a:buChar char="•"/>
            </a:pPr>
            <a:r>
              <a:rPr lang="en-US">
                <a:solidFill>
                  <a:srgbClr val="666666"/>
                </a:solidFill>
                <a:latin typeface="Georgia" pitchFamily="18" charset="0"/>
              </a:rPr>
              <a:t> When escaping multiple story burning buildings, cushions and mattresses were spread out on the ground for people to jump onto from the upper levels.</a:t>
            </a:r>
          </a:p>
        </p:txBody>
      </p:sp>
      <p:sp>
        <p:nvSpPr>
          <p:cNvPr id="25607" name="Text Box 7"/>
          <p:cNvSpPr txBox="1">
            <a:spLocks noChangeArrowheads="1"/>
          </p:cNvSpPr>
          <p:nvPr/>
        </p:nvSpPr>
        <p:spPr bwMode="auto">
          <a:xfrm>
            <a:off x="2276475" y="158750"/>
            <a:ext cx="5129213" cy="642938"/>
          </a:xfrm>
          <a:prstGeom prst="rect">
            <a:avLst/>
          </a:prstGeom>
          <a:noFill/>
          <a:ln w="9525">
            <a:noFill/>
            <a:miter lim="800000"/>
            <a:headEnd/>
            <a:tailEnd/>
          </a:ln>
          <a:effectLst/>
        </p:spPr>
        <p:txBody>
          <a:bodyPr lIns="0" tIns="0" rIns="0" bIns="0">
            <a:spAutoFit/>
          </a:bodyPr>
          <a:lstStyle/>
          <a:p>
            <a:pPr>
              <a:lnSpc>
                <a:spcPct val="95000"/>
              </a:lnSpc>
            </a:pPr>
            <a:r>
              <a:rPr lang="en-US" sz="5300">
                <a:solidFill>
                  <a:srgbClr val="00FFFF"/>
                </a:solidFill>
                <a:latin typeface="Arial" pitchFamily="34" charset="0"/>
              </a:rPr>
              <a:t>Firemen cont...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xfrm>
            <a:off x="3368675" y="612775"/>
            <a:ext cx="2925763" cy="747713"/>
          </a:xfrm>
        </p:spPr>
        <p:txBody>
          <a:bodyPr lIns="0" tIns="0" rIns="0" bIns="0" anchor="t"/>
          <a:lstStyle/>
          <a:p>
            <a:pPr algn="l">
              <a:lnSpc>
                <a:spcPct val="95000"/>
              </a:lnSpc>
            </a:pPr>
            <a:r>
              <a:rPr lang="en-US" sz="4300">
                <a:solidFill>
                  <a:srgbClr val="000000"/>
                </a:solidFill>
                <a:latin typeface="Arial" pitchFamily="34" charset="0"/>
              </a:rPr>
              <a:t>Policemen</a:t>
            </a:r>
          </a:p>
        </p:txBody>
      </p:sp>
      <p:sp>
        <p:nvSpPr>
          <p:cNvPr id="26626" name="Rectangle 2"/>
          <p:cNvSpPr>
            <a:spLocks noGrp="1" noChangeArrowheads="1"/>
          </p:cNvSpPr>
          <p:nvPr>
            <p:ph type="body" idx="1"/>
          </p:nvPr>
        </p:nvSpPr>
        <p:spPr>
          <a:xfrm>
            <a:off x="-74613" y="612775"/>
            <a:ext cx="8702676" cy="6510338"/>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Nightwatch</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robbers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theives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caturing runaway slaves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Gaurd bathes at night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Petty crimes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Looked for things disturbing peace when in the streets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Riots and violent crimes - Cohortes Unrbanae and the Praetorian Gaurd</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considered para-military unit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Quarters were private homes or buildings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with expanding cities - more quarters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Prefect of the Vigilles</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similar to judges</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 made rulings in court</a:t>
            </a:r>
          </a:p>
        </p:txBody>
      </p:sp>
      <p:pic>
        <p:nvPicPr>
          <p:cNvPr id="26628" name="Picture 4"/>
          <p:cNvPicPr>
            <a:picLocks noChangeAspect="1" noChangeArrowheads="1"/>
          </p:cNvPicPr>
          <p:nvPr/>
        </p:nvPicPr>
        <p:blipFill>
          <a:blip r:embed="rId2"/>
          <a:srcRect/>
          <a:stretch>
            <a:fillRect/>
          </a:stretch>
        </p:blipFill>
        <p:spPr bwMode="auto">
          <a:xfrm>
            <a:off x="7329488" y="119063"/>
            <a:ext cx="2698750" cy="2713037"/>
          </a:xfrm>
          <a:prstGeom prst="rect">
            <a:avLst/>
          </a:prstGeom>
          <a:noFill/>
        </p:spPr>
      </p:pic>
      <p:pic>
        <p:nvPicPr>
          <p:cNvPr id="26629" name="Picture 5"/>
          <p:cNvPicPr>
            <a:picLocks noChangeAspect="1" noChangeArrowheads="1"/>
          </p:cNvPicPr>
          <p:nvPr/>
        </p:nvPicPr>
        <p:blipFill>
          <a:blip r:embed="rId3"/>
          <a:srcRect/>
          <a:stretch>
            <a:fillRect/>
          </a:stretch>
        </p:blipFill>
        <p:spPr bwMode="auto">
          <a:xfrm>
            <a:off x="7346950" y="4278313"/>
            <a:ext cx="2613025" cy="310356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180975" y="6511925"/>
            <a:ext cx="9661525" cy="920750"/>
          </a:xfrm>
        </p:spPr>
        <p:txBody>
          <a:bodyPr lIns="0" tIns="0" rIns="0" bIns="0" anchor="t"/>
          <a:lstStyle/>
          <a:p>
            <a:pPr>
              <a:lnSpc>
                <a:spcPct val="95000"/>
              </a:lnSpc>
            </a:pPr>
            <a:r>
              <a:rPr lang="en-US" sz="6400">
                <a:solidFill>
                  <a:srgbClr val="FF0000"/>
                </a:solidFill>
                <a:latin typeface="Georgia" pitchFamily="18" charset="0"/>
              </a:rPr>
              <a:t>R</a:t>
            </a:r>
            <a:r>
              <a:rPr lang="en-US" sz="6400">
                <a:solidFill>
                  <a:srgbClr val="FF9900"/>
                </a:solidFill>
                <a:latin typeface="Georgia" pitchFamily="18" charset="0"/>
              </a:rPr>
              <a:t>o</a:t>
            </a:r>
            <a:r>
              <a:rPr lang="en-US" sz="6400">
                <a:solidFill>
                  <a:srgbClr val="FFFF00"/>
                </a:solidFill>
                <a:latin typeface="Georgia" pitchFamily="18" charset="0"/>
              </a:rPr>
              <a:t>m</a:t>
            </a:r>
            <a:r>
              <a:rPr lang="en-US" sz="6400">
                <a:solidFill>
                  <a:srgbClr val="00FF00"/>
                </a:solidFill>
                <a:latin typeface="Georgia" pitchFamily="18" charset="0"/>
              </a:rPr>
              <a:t>a</a:t>
            </a:r>
            <a:r>
              <a:rPr lang="en-US" sz="6400">
                <a:solidFill>
                  <a:srgbClr val="0000FF"/>
                </a:solidFill>
                <a:latin typeface="Georgia" pitchFamily="18" charset="0"/>
              </a:rPr>
              <a:t>n</a:t>
            </a:r>
            <a:r>
              <a:rPr lang="en-US" sz="6400">
                <a:solidFill>
                  <a:srgbClr val="000000"/>
                </a:solidFill>
                <a:latin typeface="Georgia" pitchFamily="18" charset="0"/>
              </a:rPr>
              <a:t> </a:t>
            </a:r>
            <a:r>
              <a:rPr lang="en-US" sz="6400">
                <a:solidFill>
                  <a:srgbClr val="FF00FF"/>
                </a:solidFill>
                <a:latin typeface="Georgia" pitchFamily="18" charset="0"/>
              </a:rPr>
              <a:t>La</a:t>
            </a:r>
            <a:r>
              <a:rPr lang="en-US" sz="6400">
                <a:solidFill>
                  <a:srgbClr val="0000FF"/>
                </a:solidFill>
                <a:latin typeface="Georgia" pitchFamily="18" charset="0"/>
              </a:rPr>
              <a:t>w</a:t>
            </a:r>
            <a:r>
              <a:rPr lang="en-US" sz="6400">
                <a:solidFill>
                  <a:srgbClr val="00FF00"/>
                </a:solidFill>
                <a:latin typeface="Georgia" pitchFamily="18" charset="0"/>
              </a:rPr>
              <a:t>y</a:t>
            </a:r>
            <a:r>
              <a:rPr lang="en-US" sz="6400">
                <a:solidFill>
                  <a:srgbClr val="FFFF00"/>
                </a:solidFill>
                <a:latin typeface="Georgia" pitchFamily="18" charset="0"/>
              </a:rPr>
              <a:t>e</a:t>
            </a:r>
            <a:r>
              <a:rPr lang="en-US" sz="6400">
                <a:solidFill>
                  <a:srgbClr val="FF9900"/>
                </a:solidFill>
                <a:latin typeface="Georgia" pitchFamily="18" charset="0"/>
              </a:rPr>
              <a:t>r</a:t>
            </a:r>
            <a:r>
              <a:rPr lang="en-US" sz="6400">
                <a:solidFill>
                  <a:srgbClr val="FF0000"/>
                </a:solidFill>
                <a:latin typeface="Georgia" pitchFamily="18" charset="0"/>
              </a:rPr>
              <a: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Roman Lawyers cont.</a:t>
            </a:r>
          </a:p>
        </p:txBody>
      </p:sp>
      <p:sp>
        <p:nvSpPr>
          <p:cNvPr id="28674"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A Roman lawyer was not allowed to be paid by his client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He could only offer strategic advice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His client actually presented the case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 lawyer could present a speech in favor of either side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Was not trained in the law</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Lawyers were just good orators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Learned the law through studying speakers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Interested in more practical solutions than theory</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Interested in working their way into better offices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Cicero's first court case</a:t>
            </a:r>
          </a:p>
        </p:txBody>
      </p:sp>
      <p:sp>
        <p:nvSpPr>
          <p:cNvPr id="29698"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Represented Sextus Roscius, accused of parricide, killing his father</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Hard first case:</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Appalling crime</a:t>
            </a:r>
            <a:endParaRPr lang="en-US"/>
          </a:p>
          <a:p>
            <a:pPr marL="857250" lvl="2" indent="-285750">
              <a:lnSpc>
                <a:spcPct val="95000"/>
              </a:lnSpc>
              <a:spcBef>
                <a:spcPct val="0"/>
              </a:spcBef>
              <a:buClr>
                <a:srgbClr val="000000"/>
              </a:buClr>
              <a:buSzPct val="80000"/>
              <a:buFont typeface="Courier New" pitchFamily="49" charset="0"/>
              <a:buChar char="o"/>
            </a:pPr>
            <a:r>
              <a:rPr lang="en-US" sz="2700">
                <a:solidFill>
                  <a:srgbClr val="000000"/>
                </a:solidFill>
                <a:latin typeface="Arial" pitchFamily="34" charset="0"/>
              </a:rPr>
              <a:t>People he counter-accused were favorites of the dictator Sulla</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Defense was an indirect attack on Sulla</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Roscius was acquitted on the strength of Cicero's case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Deciding factor was probably a lack of motive that Cicero outlines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3198813" y="-68263"/>
            <a:ext cx="3589337" cy="1071563"/>
          </a:xfrm>
          <a:prstGeom prst="rect">
            <a:avLst/>
          </a:prstGeom>
          <a:noFill/>
          <a:ln w="9525">
            <a:noFill/>
            <a:miter lim="800000"/>
            <a:headEnd/>
            <a:tailEnd/>
          </a:ln>
          <a:effectLst/>
        </p:spPr>
        <p:txBody>
          <a:bodyPr lIns="0" tIns="0" rIns="0" bIns="0">
            <a:spAutoFit/>
          </a:bodyPr>
          <a:lstStyle/>
          <a:p>
            <a:pPr algn="ctr">
              <a:lnSpc>
                <a:spcPct val="95000"/>
              </a:lnSpc>
            </a:pPr>
            <a:r>
              <a:rPr lang="en-US" sz="2700" b="1">
                <a:solidFill>
                  <a:srgbClr val="000000"/>
                </a:solidFill>
                <a:latin typeface="Arial" pitchFamily="34" charset="0"/>
              </a:rPr>
              <a:t>Roman Jurists</a:t>
            </a:r>
            <a:endParaRPr lang="en-US"/>
          </a:p>
          <a:p>
            <a:pPr algn="ctr">
              <a:lnSpc>
                <a:spcPct val="95000"/>
              </a:lnSpc>
            </a:pPr>
            <a:r>
              <a:rPr lang="en-US" sz="1600" b="1">
                <a:solidFill>
                  <a:srgbClr val="000000"/>
                </a:solidFill>
                <a:latin typeface="Arial" pitchFamily="34" charset="0"/>
              </a:rPr>
              <a:t>By Shannon Beauregard</a:t>
            </a:r>
          </a:p>
        </p:txBody>
      </p:sp>
      <p:sp>
        <p:nvSpPr>
          <p:cNvPr id="30725" name="Text Box 5"/>
          <p:cNvSpPr txBox="1">
            <a:spLocks noChangeArrowheads="1"/>
          </p:cNvSpPr>
          <p:nvPr/>
        </p:nvSpPr>
        <p:spPr bwMode="auto">
          <a:xfrm>
            <a:off x="217488" y="357188"/>
            <a:ext cx="4968875" cy="7146925"/>
          </a:xfrm>
          <a:prstGeom prst="rect">
            <a:avLst/>
          </a:prstGeom>
          <a:noFill/>
          <a:ln w="9525">
            <a:noFill/>
            <a:miter lim="800000"/>
            <a:headEnd/>
            <a:tailEnd/>
          </a:ln>
          <a:effectLst/>
        </p:spPr>
        <p:txBody>
          <a:bodyPr lIns="0" tIns="0" rIns="0" bIns="0">
            <a:spAutoFit/>
          </a:bodyPr>
          <a:lstStyle/>
          <a:p>
            <a:pPr>
              <a:lnSpc>
                <a:spcPct val="95000"/>
              </a:lnSpc>
            </a:pPr>
            <a:r>
              <a:rPr lang="en-US" sz="2100">
                <a:solidFill>
                  <a:srgbClr val="000000"/>
                </a:solidFill>
                <a:latin typeface="Arial" pitchFamily="34" charset="0"/>
              </a:rPr>
              <a:t> </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Before the 12 tables the jurists were just a small group of Patricians and some priests who transmitted rules to their dicsiples about the law</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If they made the slightest variation of a law, that would be a fatal mistake</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This job attracted many ambitious and able men because it was a job full of dignity, and at the same time it prevented them from going off to war</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They made little money and had to pass no exam to get the job, they just had to be capable of showing officials they could hold law in memory</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Later, Augusts allowed jurists to give their opinions on certain laws giving making them more important</a:t>
            </a:r>
            <a:endParaRPr lang="en-US"/>
          </a:p>
          <a:p>
            <a:pPr lvl="1" indent="-342900">
              <a:lnSpc>
                <a:spcPct val="95000"/>
              </a:lnSpc>
              <a:buClr>
                <a:srgbClr val="000000"/>
              </a:buClr>
              <a:buSzPct val="100000"/>
              <a:buFontTx/>
              <a:buChar char="•"/>
            </a:pPr>
            <a:r>
              <a:rPr lang="en-US" sz="2100">
                <a:solidFill>
                  <a:srgbClr val="000000"/>
                </a:solidFill>
                <a:latin typeface="Arial" pitchFamily="34" charset="0"/>
              </a:rPr>
              <a:t>In the Classical Roman period they were highly important individuals</a:t>
            </a:r>
            <a:endParaRPr lang="en-US"/>
          </a:p>
          <a:p>
            <a:pPr>
              <a:lnSpc>
                <a:spcPct val="95000"/>
              </a:lnSpc>
            </a:pPr>
            <a:r>
              <a:rPr lang="en-US">
                <a:solidFill>
                  <a:srgbClr val="000000"/>
                </a:solidFill>
                <a:latin typeface="Arial" pitchFamily="34" charset="0"/>
              </a:rPr>
              <a:t> </a:t>
            </a:r>
          </a:p>
        </p:txBody>
      </p:sp>
      <p:pic>
        <p:nvPicPr>
          <p:cNvPr id="30726" name="Picture 6"/>
          <p:cNvPicPr>
            <a:picLocks noChangeAspect="1" noChangeArrowheads="1"/>
          </p:cNvPicPr>
          <p:nvPr/>
        </p:nvPicPr>
        <p:blipFill>
          <a:blip r:embed="rId2"/>
          <a:srcRect/>
          <a:stretch>
            <a:fillRect/>
          </a:stretch>
        </p:blipFill>
        <p:spPr bwMode="auto">
          <a:xfrm>
            <a:off x="5829300" y="3476625"/>
            <a:ext cx="3771900" cy="3602038"/>
          </a:xfrm>
          <a:prstGeom prst="rect">
            <a:avLst/>
          </a:prstGeom>
          <a:noFill/>
        </p:spPr>
      </p:pic>
      <p:pic>
        <p:nvPicPr>
          <p:cNvPr id="30727" name="Picture 7"/>
          <p:cNvPicPr>
            <a:picLocks noChangeAspect="1" noChangeArrowheads="1"/>
          </p:cNvPicPr>
          <p:nvPr/>
        </p:nvPicPr>
        <p:blipFill>
          <a:blip r:embed="rId3"/>
          <a:srcRect/>
          <a:stretch>
            <a:fillRect/>
          </a:stretch>
        </p:blipFill>
        <p:spPr bwMode="auto">
          <a:xfrm>
            <a:off x="6272213" y="255588"/>
            <a:ext cx="2851150" cy="3038475"/>
          </a:xfrm>
          <a:prstGeom prst="rect">
            <a:avLst/>
          </a:prstGeom>
          <a:noFill/>
        </p:spPr>
      </p:pic>
      <p:sp>
        <p:nvSpPr>
          <p:cNvPr id="30728" name="Text Box 8"/>
          <p:cNvSpPr txBox="1">
            <a:spLocks noChangeArrowheads="1"/>
          </p:cNvSpPr>
          <p:nvPr/>
        </p:nvSpPr>
        <p:spPr bwMode="auto">
          <a:xfrm>
            <a:off x="6215063" y="3119438"/>
            <a:ext cx="3195637" cy="461962"/>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pitchFamily="34" charset="0"/>
              </a:rPr>
              <a:t>Coin Representing the twelve tables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B4A7D6"/>
                </a:solidFill>
                <a:latin typeface="Arial" pitchFamily="34" charset="0"/>
              </a:rPr>
              <a:t>Hows Laws Were Passed</a:t>
            </a:r>
          </a:p>
        </p:txBody>
      </p:sp>
      <p:sp>
        <p:nvSpPr>
          <p:cNvPr id="4098" name="Rectangle 2"/>
          <p:cNvSpPr>
            <a:spLocks noGrp="1" noChangeArrowheads="1"/>
          </p:cNvSpPr>
          <p:nvPr>
            <p:ph type="body" idx="1"/>
          </p:nvPr>
        </p:nvSpPr>
        <p:spPr>
          <a:xfrm>
            <a:off x="157163" y="1073150"/>
            <a:ext cx="9701212" cy="4173538"/>
          </a:xfrm>
        </p:spPr>
        <p:txBody>
          <a:bodyPr lIns="0" tIns="0" rIns="0" bIns="0"/>
          <a:lstStyle/>
          <a:p>
            <a:pPr marL="457200" lvl="1" indent="-342900">
              <a:lnSpc>
                <a:spcPct val="95000"/>
              </a:lnSpc>
              <a:spcBef>
                <a:spcPct val="0"/>
              </a:spcBef>
              <a:buClr>
                <a:srgbClr val="9FC5E8"/>
              </a:buClr>
              <a:buFontTx/>
              <a:buChar char="•"/>
            </a:pPr>
            <a:r>
              <a:rPr lang="en-US" sz="2100">
                <a:solidFill>
                  <a:srgbClr val="9FC5E8"/>
                </a:solidFill>
                <a:latin typeface="Arial" pitchFamily="34" charset="0"/>
              </a:rPr>
              <a:t>Roman Assembles created the legislative branch and passed all laws.</a:t>
            </a:r>
            <a:endParaRPr lang="en-US"/>
          </a:p>
          <a:p>
            <a:pPr marL="457200" lvl="1" indent="-342900">
              <a:lnSpc>
                <a:spcPct val="95000"/>
              </a:lnSpc>
              <a:spcBef>
                <a:spcPct val="0"/>
              </a:spcBef>
              <a:buClr>
                <a:srgbClr val="B6D7A8"/>
              </a:buClr>
              <a:buFontTx/>
              <a:buChar char="•"/>
            </a:pPr>
            <a:r>
              <a:rPr lang="en-US" sz="2100">
                <a:solidFill>
                  <a:srgbClr val="B6D7A8"/>
                </a:solidFill>
                <a:latin typeface="Arial" pitchFamily="34" charset="0"/>
              </a:rPr>
              <a:t>The assemblies were based on direct democracy, common people would cast in ballots. </a:t>
            </a:r>
            <a:endParaRPr lang="en-US"/>
          </a:p>
          <a:p>
            <a:pPr marL="457200" lvl="1" indent="-342900">
              <a:lnSpc>
                <a:spcPct val="95000"/>
              </a:lnSpc>
              <a:spcBef>
                <a:spcPct val="0"/>
              </a:spcBef>
              <a:buClr>
                <a:srgbClr val="FFE599"/>
              </a:buClr>
              <a:buFontTx/>
              <a:buChar char="•"/>
            </a:pPr>
            <a:r>
              <a:rPr lang="en-US" sz="2100">
                <a:solidFill>
                  <a:srgbClr val="FFE599"/>
                </a:solidFill>
                <a:latin typeface="Arial" pitchFamily="34" charset="0"/>
              </a:rPr>
              <a:t> The assemblies were checked by the senate and the executive branch.</a:t>
            </a:r>
            <a:endParaRPr lang="en-US"/>
          </a:p>
          <a:p>
            <a:pPr marL="457200" lvl="1" indent="-342900">
              <a:lnSpc>
                <a:spcPct val="95000"/>
              </a:lnSpc>
              <a:spcBef>
                <a:spcPct val="0"/>
              </a:spcBef>
              <a:buClr>
                <a:srgbClr val="F9CB9C"/>
              </a:buClr>
              <a:buFontTx/>
              <a:buChar char="•"/>
            </a:pPr>
            <a:r>
              <a:rPr lang="en-US" sz="2100">
                <a:solidFill>
                  <a:srgbClr val="F9CB9C"/>
                </a:solidFill>
                <a:latin typeface="Arial" pitchFamily="34" charset="0"/>
              </a:rPr>
              <a:t>The Curiate Assembly was the principal legislative assembly whose primary purpose was to elect new kings.</a:t>
            </a:r>
            <a:endParaRPr lang="en-US"/>
          </a:p>
          <a:p>
            <a:pPr marL="457200" lvl="1" indent="-342900">
              <a:lnSpc>
                <a:spcPct val="95000"/>
              </a:lnSpc>
              <a:spcBef>
                <a:spcPct val="0"/>
              </a:spcBef>
              <a:buClr>
                <a:srgbClr val="EA9999"/>
              </a:buClr>
              <a:buFontTx/>
              <a:buChar char="•"/>
            </a:pPr>
            <a:r>
              <a:rPr lang="en-US" sz="2100">
                <a:solidFill>
                  <a:srgbClr val="EA9999"/>
                </a:solidFill>
                <a:latin typeface="Arial" pitchFamily="34" charset="0"/>
              </a:rPr>
              <a:t>Shortly after the Roman Republic, the principal legislative authority shifted to two new assemblies, the Tribal Assembly and the Century Assembly.</a:t>
            </a:r>
            <a:endParaRPr lang="en-US"/>
          </a:p>
          <a:p>
            <a:pPr marL="457200" lvl="1" indent="-342900">
              <a:lnSpc>
                <a:spcPct val="95000"/>
              </a:lnSpc>
              <a:spcBef>
                <a:spcPct val="0"/>
              </a:spcBef>
              <a:buClr>
                <a:srgbClr val="D5A6BD"/>
              </a:buClr>
              <a:buFontTx/>
              <a:buChar char="•"/>
            </a:pPr>
            <a:r>
              <a:rPr lang="en-US" sz="2100">
                <a:solidFill>
                  <a:srgbClr val="D5A6BD"/>
                </a:solidFill>
                <a:latin typeface="Arial" pitchFamily="34" charset="0"/>
              </a:rPr>
              <a:t>Only a block of voters (Century, Tribe or Curia),not the individual electors, casted the formal vote before the assembly.The majority of votes in any Century, Tribe, or Curia decided how that Century, Tribe, or Curia voted. </a:t>
            </a:r>
          </a:p>
        </p:txBody>
      </p:sp>
      <p:pic>
        <p:nvPicPr>
          <p:cNvPr id="4100" name="Picture 4"/>
          <p:cNvPicPr>
            <a:picLocks noChangeAspect="1" noChangeArrowheads="1"/>
          </p:cNvPicPr>
          <p:nvPr/>
        </p:nvPicPr>
        <p:blipFill>
          <a:blip r:embed="rId2"/>
          <a:srcRect/>
          <a:stretch>
            <a:fillRect/>
          </a:stretch>
        </p:blipFill>
        <p:spPr bwMode="auto">
          <a:xfrm>
            <a:off x="3008313" y="4994275"/>
            <a:ext cx="3340100" cy="25273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61913" y="101600"/>
            <a:ext cx="9683750" cy="749300"/>
          </a:xfrm>
          <a:prstGeom prst="rect">
            <a:avLst/>
          </a:prstGeom>
          <a:noFill/>
          <a:ln w="9525">
            <a:noFill/>
            <a:miter lim="800000"/>
            <a:headEnd/>
            <a:tailEnd/>
          </a:ln>
          <a:effectLst/>
        </p:spPr>
        <p:txBody>
          <a:bodyPr lIns="0" tIns="0" rIns="0" bIns="0">
            <a:spAutoFit/>
          </a:bodyPr>
          <a:lstStyle/>
          <a:p>
            <a:pPr algn="ctr">
              <a:lnSpc>
                <a:spcPct val="95000"/>
              </a:lnSpc>
            </a:pPr>
            <a:r>
              <a:rPr lang="en-US" sz="2700" b="1">
                <a:solidFill>
                  <a:srgbClr val="000000"/>
                </a:solidFill>
                <a:latin typeface="Arial" pitchFamily="34" charset="0"/>
              </a:rPr>
              <a:t>What did they do in the Classical Age?</a:t>
            </a:r>
          </a:p>
        </p:txBody>
      </p:sp>
      <p:sp>
        <p:nvSpPr>
          <p:cNvPr id="31749" name="Text Box 5"/>
          <p:cNvSpPr txBox="1">
            <a:spLocks noChangeArrowheads="1"/>
          </p:cNvSpPr>
          <p:nvPr/>
        </p:nvSpPr>
        <p:spPr bwMode="auto">
          <a:xfrm>
            <a:off x="-41275" y="595313"/>
            <a:ext cx="5468938" cy="6667500"/>
          </a:xfrm>
          <a:prstGeom prst="rect">
            <a:avLst/>
          </a:prstGeom>
          <a:noFill/>
          <a:ln w="9525">
            <a:noFill/>
            <a:miter lim="800000"/>
            <a:headEnd/>
            <a:tailEnd/>
          </a:ln>
          <a:effectLst/>
        </p:spPr>
        <p:txBody>
          <a:bodyPr lIns="0" tIns="0" rIns="0" bIns="0">
            <a:spAutoFit/>
          </a:bodyPr>
          <a:lstStyle/>
          <a:p>
            <a:pPr lvl="1" indent="-342900">
              <a:lnSpc>
                <a:spcPct val="95000"/>
              </a:lnSpc>
              <a:buClr>
                <a:srgbClr val="000000"/>
              </a:buClr>
              <a:buSzPct val="100000"/>
              <a:buFontTx/>
              <a:buChar char="•"/>
            </a:pPr>
            <a:r>
              <a:rPr lang="en-US" sz="1900">
                <a:solidFill>
                  <a:srgbClr val="000000"/>
                </a:solidFill>
                <a:latin typeface="Arial" pitchFamily="34" charset="0"/>
              </a:rPr>
              <a:t>Gave legal opinions to private parties</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Advised the Magistrates who were entrusted with the administration of justice</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The most important job they had was advising the praetors, by drafting edicts which they publically announced, and advised how they handle duties and formularies</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 They produced legal commentaries and treaties</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In AD 130 Salvius Iulianus drafted a standard form of the praetor's edict which was then used by praetors from then on</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It contained detailed descriptions of all cases which the praetor would give a legal action/defense</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It functioned like a comprehensive law code</a:t>
            </a:r>
            <a:endParaRPr lang="en-US"/>
          </a:p>
          <a:p>
            <a:pPr lvl="1" indent="-342900">
              <a:lnSpc>
                <a:spcPct val="95000"/>
              </a:lnSpc>
              <a:buClr>
                <a:srgbClr val="000000"/>
              </a:buClr>
              <a:buSzPct val="100000"/>
              <a:buFontTx/>
              <a:buChar char="•"/>
            </a:pPr>
            <a:r>
              <a:rPr lang="en-US" sz="1900">
                <a:solidFill>
                  <a:srgbClr val="000000"/>
                </a:solidFill>
                <a:latin typeface="Arial" pitchFamily="34" charset="0"/>
              </a:rPr>
              <a:t>Another famous Roman Jurist was Herennius Modestinus, who in Valentinian's "Law of Citations" he is classed as one of the five jurists whose views were decisive</a:t>
            </a:r>
            <a:endParaRPr lang="en-US"/>
          </a:p>
          <a:p>
            <a:pPr>
              <a:lnSpc>
                <a:spcPct val="95000"/>
              </a:lnSpc>
            </a:pPr>
            <a:r>
              <a:rPr lang="en-US" sz="2100">
                <a:solidFill>
                  <a:srgbClr val="000000"/>
                </a:solidFill>
                <a:latin typeface="Arial" pitchFamily="34" charset="0"/>
              </a:rPr>
              <a:t> </a:t>
            </a:r>
          </a:p>
        </p:txBody>
      </p:sp>
      <p:pic>
        <p:nvPicPr>
          <p:cNvPr id="31750" name="Picture 6"/>
          <p:cNvPicPr>
            <a:picLocks noChangeAspect="1" noChangeArrowheads="1"/>
          </p:cNvPicPr>
          <p:nvPr/>
        </p:nvPicPr>
        <p:blipFill>
          <a:blip r:embed="rId2"/>
          <a:srcRect/>
          <a:stretch>
            <a:fillRect/>
          </a:stretch>
        </p:blipFill>
        <p:spPr bwMode="auto">
          <a:xfrm>
            <a:off x="5659438" y="561975"/>
            <a:ext cx="3532187" cy="2257425"/>
          </a:xfrm>
          <a:prstGeom prst="rect">
            <a:avLst/>
          </a:prstGeom>
          <a:noFill/>
        </p:spPr>
      </p:pic>
      <p:pic>
        <p:nvPicPr>
          <p:cNvPr id="31751" name="Picture 7"/>
          <p:cNvPicPr>
            <a:picLocks noChangeAspect="1" noChangeArrowheads="1"/>
          </p:cNvPicPr>
          <p:nvPr/>
        </p:nvPicPr>
        <p:blipFill>
          <a:blip r:embed="rId3"/>
          <a:srcRect/>
          <a:stretch>
            <a:fillRect/>
          </a:stretch>
        </p:blipFill>
        <p:spPr bwMode="auto">
          <a:xfrm>
            <a:off x="5487988" y="3067050"/>
            <a:ext cx="4165600" cy="4540250"/>
          </a:xfrm>
          <a:prstGeom prst="rect">
            <a:avLst/>
          </a:prstGeom>
          <a:noFill/>
        </p:spPr>
      </p:pic>
      <p:sp>
        <p:nvSpPr>
          <p:cNvPr id="31752" name="Text Box 8"/>
          <p:cNvSpPr txBox="1">
            <a:spLocks noChangeArrowheads="1"/>
          </p:cNvSpPr>
          <p:nvPr/>
        </p:nvSpPr>
        <p:spPr bwMode="auto">
          <a:xfrm>
            <a:off x="6265863" y="2641600"/>
            <a:ext cx="3094037" cy="660400"/>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pitchFamily="34" charset="0"/>
              </a:rPr>
              <a:t>Coin of Salvius Iulianus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112713" y="50800"/>
            <a:ext cx="4098925" cy="7569200"/>
          </a:xfrm>
          <a:prstGeom prst="rect">
            <a:avLst/>
          </a:prstGeom>
          <a:noFill/>
          <a:ln w="9525">
            <a:noFill/>
            <a:miter lim="800000"/>
            <a:headEnd/>
            <a:tailEnd/>
          </a:ln>
          <a:effectLst/>
        </p:spPr>
        <p:txBody>
          <a:bodyPr lIns="0" tIns="0" rIns="0" bIns="0">
            <a:spAutoFit/>
          </a:bodyPr>
          <a:lstStyle/>
          <a:p>
            <a:pPr lvl="1" indent="-342900">
              <a:lnSpc>
                <a:spcPct val="95000"/>
              </a:lnSpc>
              <a:buClr>
                <a:srgbClr val="000000"/>
              </a:buClr>
              <a:buSzPct val="100000"/>
              <a:buFontTx/>
              <a:buChar char="•"/>
            </a:pPr>
            <a:r>
              <a:rPr lang="en-US" sz="2100">
                <a:solidFill>
                  <a:srgbClr val="000000"/>
                </a:solidFill>
                <a:latin typeface="Arial" pitchFamily="34" charset="0"/>
              </a:rPr>
              <a:t> Another of these 5 was Papinianus who was a dear friend to Emperor Servius and went with him to Britain. Before the emperor died he put his two sons, Caracalla and Geta in the hands of Papinianus.He could not keep the peace and was hated by Caracalla who killed him in later years.</a:t>
            </a:r>
          </a:p>
        </p:txBody>
      </p:sp>
      <p:pic>
        <p:nvPicPr>
          <p:cNvPr id="32773" name="Picture 5"/>
          <p:cNvPicPr>
            <a:picLocks noChangeAspect="1" noChangeArrowheads="1"/>
          </p:cNvPicPr>
          <p:nvPr/>
        </p:nvPicPr>
        <p:blipFill>
          <a:blip r:embed="rId2"/>
          <a:srcRect/>
          <a:stretch>
            <a:fillRect/>
          </a:stretch>
        </p:blipFill>
        <p:spPr bwMode="auto">
          <a:xfrm>
            <a:off x="4498975" y="134938"/>
            <a:ext cx="5145088" cy="6859587"/>
          </a:xfrm>
          <a:prstGeom prst="rect">
            <a:avLst/>
          </a:prstGeom>
          <a:noFill/>
        </p:spPr>
      </p:pic>
      <p:sp>
        <p:nvSpPr>
          <p:cNvPr id="32774" name="Text Box 6"/>
          <p:cNvSpPr txBox="1">
            <a:spLocks noChangeArrowheads="1"/>
          </p:cNvSpPr>
          <p:nvPr/>
        </p:nvSpPr>
        <p:spPr bwMode="auto">
          <a:xfrm>
            <a:off x="6437313" y="7056438"/>
            <a:ext cx="3381375" cy="428625"/>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pitchFamily="34" charset="0"/>
              </a:rPr>
              <a:t>Papinianus Statue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93C47D"/>
                </a:solidFill>
                <a:latin typeface="Arial" pitchFamily="34" charset="0"/>
              </a:rPr>
              <a:t>The Century Assembly</a:t>
            </a:r>
          </a:p>
        </p:txBody>
      </p:sp>
      <p:sp>
        <p:nvSpPr>
          <p:cNvPr id="5122" name="Rectangle 2"/>
          <p:cNvSpPr>
            <a:spLocks noGrp="1" noChangeArrowheads="1"/>
          </p:cNvSpPr>
          <p:nvPr>
            <p:ph type="body" idx="1"/>
          </p:nvPr>
        </p:nvSpPr>
        <p:spPr>
          <a:xfrm>
            <a:off x="273050" y="1223963"/>
            <a:ext cx="9669463" cy="5492750"/>
          </a:xfrm>
        </p:spPr>
        <p:txBody>
          <a:bodyPr lIns="0" tIns="0" rIns="0" bIns="0"/>
          <a:lstStyle/>
          <a:p>
            <a:pPr marL="457200" lvl="1" indent="-342900">
              <a:lnSpc>
                <a:spcPct val="95000"/>
              </a:lnSpc>
              <a:spcBef>
                <a:spcPct val="0"/>
              </a:spcBef>
              <a:buClr>
                <a:srgbClr val="FFE599"/>
              </a:buClr>
              <a:buFontTx/>
              <a:buChar char="•"/>
            </a:pPr>
            <a:r>
              <a:rPr lang="en-US" sz="2700">
                <a:solidFill>
                  <a:srgbClr val="FFE599"/>
                </a:solidFill>
                <a:latin typeface="Arial" pitchFamily="34" charset="0"/>
              </a:rPr>
              <a:t>The assembly consists of 193 Centuries.</a:t>
            </a:r>
            <a:endParaRPr lang="en-US"/>
          </a:p>
          <a:p>
            <a:pPr marL="457200" lvl="1" indent="-342900">
              <a:lnSpc>
                <a:spcPct val="95000"/>
              </a:lnSpc>
              <a:spcBef>
                <a:spcPct val="0"/>
              </a:spcBef>
              <a:buClr>
                <a:srgbClr val="F9CB9C"/>
              </a:buClr>
              <a:buFontTx/>
              <a:buChar char="•"/>
            </a:pPr>
            <a:r>
              <a:rPr lang="en-US" sz="2700">
                <a:solidFill>
                  <a:srgbClr val="F9CB9C"/>
                </a:solidFill>
                <a:latin typeface="Arial" pitchFamily="34" charset="0"/>
              </a:rPr>
              <a:t>Each Century belonged to one of three classes: the officer class, the infantry, and the unarmed adjuncts.</a:t>
            </a:r>
            <a:endParaRPr lang="en-US"/>
          </a:p>
          <a:p>
            <a:pPr marL="457200" lvl="1" indent="-342900">
              <a:lnSpc>
                <a:spcPct val="95000"/>
              </a:lnSpc>
              <a:spcBef>
                <a:spcPct val="0"/>
              </a:spcBef>
              <a:buClr>
                <a:srgbClr val="EA9999"/>
              </a:buClr>
              <a:buFontTx/>
              <a:buChar char="•"/>
            </a:pPr>
            <a:r>
              <a:rPr lang="en-US" sz="2700">
                <a:solidFill>
                  <a:srgbClr val="EA9999"/>
                </a:solidFill>
                <a:latin typeface="Arial" pitchFamily="34" charset="0"/>
              </a:rPr>
              <a:t>The Centuries voted alone and was done by seniority.  </a:t>
            </a:r>
            <a:endParaRPr lang="en-US"/>
          </a:p>
          <a:p>
            <a:pPr marL="457200" lvl="1" indent="-342900">
              <a:lnSpc>
                <a:spcPct val="95000"/>
              </a:lnSpc>
              <a:spcBef>
                <a:spcPct val="0"/>
              </a:spcBef>
              <a:buClr>
                <a:srgbClr val="C27BA0"/>
              </a:buClr>
              <a:buFontTx/>
              <a:buChar char="•"/>
            </a:pPr>
            <a:r>
              <a:rPr lang="en-US" sz="2700">
                <a:solidFill>
                  <a:srgbClr val="C27BA0"/>
                </a:solidFill>
                <a:latin typeface="Arial" pitchFamily="34" charset="0"/>
              </a:rPr>
              <a:t>The head magistrate was known as the Roman Consul </a:t>
            </a:r>
            <a:endParaRPr lang="en-US"/>
          </a:p>
          <a:p>
            <a:pPr marL="457200" lvl="1" indent="-342900">
              <a:lnSpc>
                <a:spcPct val="95000"/>
              </a:lnSpc>
              <a:spcBef>
                <a:spcPct val="0"/>
              </a:spcBef>
              <a:buClr>
                <a:srgbClr val="8E7CC3"/>
              </a:buClr>
              <a:buFontTx/>
              <a:buChar char="•"/>
            </a:pPr>
            <a:r>
              <a:rPr lang="en-US" sz="2700">
                <a:solidFill>
                  <a:srgbClr val="8E7CC3"/>
                </a:solidFill>
                <a:latin typeface="Arial" pitchFamily="34" charset="0"/>
              </a:rPr>
              <a:t>This assembly was the only one to elect Consuls, Praetors and Censors, only it could declare war,and only it could ratify the results of a census</a:t>
            </a:r>
            <a:r>
              <a:rPr lang="en-US" sz="2700">
                <a:solidFill>
                  <a:srgbClr val="C27BA0"/>
                </a:solidFill>
                <a:latin typeface="Arial"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6FA8DC"/>
                </a:solidFill>
                <a:latin typeface="Arial" pitchFamily="34" charset="0"/>
              </a:rPr>
              <a:t>Tribal Assembly</a:t>
            </a:r>
          </a:p>
        </p:txBody>
      </p:sp>
      <p:sp>
        <p:nvSpPr>
          <p:cNvPr id="6146" name="Rectangle 2"/>
          <p:cNvSpPr>
            <a:spLocks noGrp="1" noChangeArrowheads="1"/>
          </p:cNvSpPr>
          <p:nvPr>
            <p:ph type="body" idx="1"/>
          </p:nvPr>
        </p:nvSpPr>
        <p:spPr>
          <a:xfrm>
            <a:off x="206375" y="1333500"/>
            <a:ext cx="9669463" cy="5492750"/>
          </a:xfrm>
        </p:spPr>
        <p:txBody>
          <a:bodyPr lIns="0" tIns="0" rIns="0" bIns="0"/>
          <a:lstStyle/>
          <a:p>
            <a:pPr marL="457200" lvl="1" indent="-342900">
              <a:lnSpc>
                <a:spcPct val="95000"/>
              </a:lnSpc>
              <a:spcBef>
                <a:spcPct val="0"/>
              </a:spcBef>
              <a:buClr>
                <a:srgbClr val="76A5AF"/>
              </a:buClr>
              <a:buFontTx/>
              <a:buChar char="•"/>
            </a:pPr>
            <a:r>
              <a:rPr lang="en-US" sz="2700">
                <a:solidFill>
                  <a:srgbClr val="76A5AF"/>
                </a:solidFill>
                <a:latin typeface="Arial" pitchFamily="34" charset="0"/>
              </a:rPr>
              <a:t>This assembly was much simpler then the Century.</a:t>
            </a:r>
            <a:endParaRPr lang="en-US"/>
          </a:p>
          <a:p>
            <a:pPr marL="457200" lvl="1" indent="-342900">
              <a:lnSpc>
                <a:spcPct val="95000"/>
              </a:lnSpc>
              <a:spcBef>
                <a:spcPct val="0"/>
              </a:spcBef>
              <a:buClr>
                <a:srgbClr val="93C47D"/>
              </a:buClr>
              <a:buFontTx/>
              <a:buChar char="•"/>
            </a:pPr>
            <a:r>
              <a:rPr lang="en-US" sz="2700">
                <a:solidFill>
                  <a:srgbClr val="93C47D"/>
                </a:solidFill>
                <a:latin typeface="Arial" pitchFamily="34" charset="0"/>
              </a:rPr>
              <a:t> It based on only thirty-five Tribes and were geographical divisions </a:t>
            </a:r>
            <a:endParaRPr lang="en-US"/>
          </a:p>
          <a:p>
            <a:pPr marL="457200" lvl="1" indent="-342900">
              <a:lnSpc>
                <a:spcPct val="95000"/>
              </a:lnSpc>
              <a:spcBef>
                <a:spcPct val="0"/>
              </a:spcBef>
              <a:buClr>
                <a:srgbClr val="FFE599"/>
              </a:buClr>
              <a:buFontTx/>
              <a:buChar char="•"/>
            </a:pPr>
            <a:r>
              <a:rPr lang="en-US" sz="2700">
                <a:solidFill>
                  <a:srgbClr val="FFE599"/>
                </a:solidFill>
                <a:latin typeface="Arial" pitchFamily="34" charset="0"/>
              </a:rPr>
              <a:t>The president of the Tribal Assembly was a usually Consul, and under his presidency, the assembly elected Quaestors, curule Audiles and Military Tribunes.</a:t>
            </a:r>
            <a:endParaRPr lang="en-US"/>
          </a:p>
          <a:p>
            <a:pPr marL="457200" lvl="1" indent="-342900">
              <a:lnSpc>
                <a:spcPct val="95000"/>
              </a:lnSpc>
              <a:spcBef>
                <a:spcPct val="0"/>
              </a:spcBef>
              <a:buClr>
                <a:srgbClr val="F6B26B"/>
              </a:buClr>
              <a:buFontTx/>
              <a:buChar char="•"/>
            </a:pPr>
            <a:r>
              <a:rPr lang="en-US" sz="2700">
                <a:solidFill>
                  <a:srgbClr val="F6B26B"/>
                </a:solidFill>
                <a:latin typeface="Arial" pitchFamily="34" charset="0"/>
              </a:rPr>
              <a:t>It had the power to pass ordinary laws, but rarely did so.  </a:t>
            </a:r>
            <a:endParaRPr lang="en-US"/>
          </a:p>
          <a:p>
            <a:pPr marL="457200" lvl="1" indent="-342900">
              <a:lnSpc>
                <a:spcPct val="95000"/>
              </a:lnSpc>
              <a:spcBef>
                <a:spcPct val="0"/>
              </a:spcBef>
              <a:buClr>
                <a:srgbClr val="E06666"/>
              </a:buClr>
              <a:buFontTx/>
              <a:buChar char="•"/>
            </a:pPr>
            <a:r>
              <a:rPr lang="en-US" sz="2700">
                <a:solidFill>
                  <a:srgbClr val="E06666"/>
                </a:solidFill>
                <a:latin typeface="Arial" pitchFamily="34" charset="0"/>
              </a:rPr>
              <a:t>The Plebeian Council was identical to the Tribal Assembly with one key exception: only the commoners had the power to vote before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227013" y="106363"/>
            <a:ext cx="9669462" cy="914400"/>
          </a:xfrm>
        </p:spPr>
        <p:txBody>
          <a:bodyPr lIns="0" tIns="0" rIns="0" bIns="0" anchor="t"/>
          <a:lstStyle/>
          <a:p>
            <a:pPr>
              <a:lnSpc>
                <a:spcPct val="95000"/>
              </a:lnSpc>
            </a:pPr>
            <a:r>
              <a:rPr lang="en-US" sz="4300">
                <a:solidFill>
                  <a:srgbClr val="E06666"/>
                </a:solidFill>
                <a:latin typeface="Arial" pitchFamily="34" charset="0"/>
              </a:rPr>
              <a:t>Jurists and Praetors</a:t>
            </a:r>
          </a:p>
        </p:txBody>
      </p:sp>
      <p:sp>
        <p:nvSpPr>
          <p:cNvPr id="7170" name="Rectangle 2"/>
          <p:cNvSpPr>
            <a:spLocks noGrp="1" noChangeArrowheads="1"/>
          </p:cNvSpPr>
          <p:nvPr>
            <p:ph type="body" idx="1"/>
          </p:nvPr>
        </p:nvSpPr>
        <p:spPr>
          <a:xfrm>
            <a:off x="66675" y="911225"/>
            <a:ext cx="9739313" cy="6199188"/>
          </a:xfrm>
        </p:spPr>
        <p:txBody>
          <a:bodyPr lIns="0" tIns="0" rIns="0" bIns="0"/>
          <a:lstStyle/>
          <a:p>
            <a:pPr marL="457200" lvl="1" indent="-342900">
              <a:lnSpc>
                <a:spcPct val="95000"/>
              </a:lnSpc>
              <a:spcBef>
                <a:spcPct val="0"/>
              </a:spcBef>
              <a:buClr>
                <a:srgbClr val="C27BA0"/>
              </a:buClr>
              <a:buFontTx/>
              <a:buChar char="•"/>
            </a:pPr>
            <a:r>
              <a:rPr lang="en-US" sz="2700">
                <a:solidFill>
                  <a:srgbClr val="C27BA0"/>
                </a:solidFill>
                <a:latin typeface="Arial" pitchFamily="34" charset="0"/>
              </a:rPr>
              <a:t>Jurists advised the magistrates who were entrusted with the administration of justice, most importantly the praetors.</a:t>
            </a:r>
            <a:endParaRPr lang="en-US"/>
          </a:p>
          <a:p>
            <a:pPr marL="457200" lvl="1" indent="-342900">
              <a:lnSpc>
                <a:spcPct val="95000"/>
              </a:lnSpc>
              <a:spcBef>
                <a:spcPct val="0"/>
              </a:spcBef>
              <a:buClr>
                <a:srgbClr val="8E7CC3"/>
              </a:buClr>
              <a:buFontTx/>
              <a:buChar char="•"/>
            </a:pPr>
            <a:r>
              <a:rPr lang="en-US" sz="2700">
                <a:solidFill>
                  <a:srgbClr val="8E7CC3"/>
                </a:solidFill>
                <a:latin typeface="Arial" pitchFamily="34" charset="0"/>
              </a:rPr>
              <a:t>Praetors created edicts which were publicly announced at the beginning of their tenure; about how they would handle their duties, and the formularies, according to which specific proceedings were conducted.</a:t>
            </a:r>
            <a:endParaRPr lang="en-US"/>
          </a:p>
          <a:p>
            <a:pPr marL="457200" lvl="1" indent="-342900">
              <a:lnSpc>
                <a:spcPct val="95000"/>
              </a:lnSpc>
              <a:spcBef>
                <a:spcPct val="0"/>
              </a:spcBef>
              <a:buClr>
                <a:srgbClr val="6FA8DC"/>
              </a:buClr>
              <a:buFontTx/>
              <a:buChar char="•"/>
            </a:pPr>
            <a:r>
              <a:rPr lang="en-US" sz="2700">
                <a:solidFill>
                  <a:srgbClr val="6FA8DC"/>
                </a:solidFill>
                <a:latin typeface="Arial" pitchFamily="34" charset="0"/>
              </a:rPr>
              <a:t>The standard edict functioned like a comprehensive law code, but did not formally have the force of law. It indicated the requirements for a successful legal claim and became the basis for extensive legal commentaries.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38761D"/>
                </a:solidFill>
                <a:latin typeface="Arial" pitchFamily="34" charset="0"/>
              </a:rPr>
              <a:t>Em</a:t>
            </a:r>
            <a:r>
              <a:rPr lang="en-US" sz="4300">
                <a:solidFill>
                  <a:srgbClr val="6AA84F"/>
                </a:solidFill>
                <a:latin typeface="Arial" pitchFamily="34" charset="0"/>
              </a:rPr>
              <a:t>pe</a:t>
            </a:r>
            <a:r>
              <a:rPr lang="en-US" sz="4300">
                <a:solidFill>
                  <a:srgbClr val="93C47D"/>
                </a:solidFill>
                <a:latin typeface="Arial" pitchFamily="34" charset="0"/>
              </a:rPr>
              <a:t>ro</a:t>
            </a:r>
            <a:r>
              <a:rPr lang="en-US" sz="4300">
                <a:solidFill>
                  <a:srgbClr val="B6D7A8"/>
                </a:solidFill>
                <a:latin typeface="Arial" pitchFamily="34" charset="0"/>
              </a:rPr>
              <a:t>r </a:t>
            </a:r>
            <a:r>
              <a:rPr lang="en-US" sz="4300">
                <a:solidFill>
                  <a:srgbClr val="38761D"/>
                </a:solidFill>
                <a:latin typeface="Arial" pitchFamily="34" charset="0"/>
              </a:rPr>
              <a:t>J</a:t>
            </a:r>
            <a:r>
              <a:rPr lang="en-US" sz="4300">
                <a:solidFill>
                  <a:srgbClr val="B6D7A8"/>
                </a:solidFill>
                <a:latin typeface="Arial" pitchFamily="34" charset="0"/>
              </a:rPr>
              <a:t>us</a:t>
            </a:r>
            <a:r>
              <a:rPr lang="en-US" sz="4300">
                <a:solidFill>
                  <a:srgbClr val="93C47D"/>
                </a:solidFill>
                <a:latin typeface="Arial" pitchFamily="34" charset="0"/>
              </a:rPr>
              <a:t>tia</a:t>
            </a:r>
            <a:r>
              <a:rPr lang="en-US" sz="4300">
                <a:solidFill>
                  <a:srgbClr val="6AA84F"/>
                </a:solidFill>
                <a:latin typeface="Arial" pitchFamily="34" charset="0"/>
              </a:rPr>
              <a:t>n</a:t>
            </a:r>
            <a:r>
              <a:rPr lang="en-US" sz="4300">
                <a:solidFill>
                  <a:srgbClr val="38761D"/>
                </a:solidFill>
                <a:latin typeface="Arial" pitchFamily="34" charset="0"/>
              </a:rPr>
              <a:t>ian</a:t>
            </a:r>
            <a:r>
              <a:rPr lang="en-US" sz="4300">
                <a:solidFill>
                  <a:srgbClr val="990000"/>
                </a:solidFill>
                <a:latin typeface="Arial" pitchFamily="34" charset="0"/>
              </a:rPr>
              <a:t> </a:t>
            </a:r>
          </a:p>
        </p:txBody>
      </p:sp>
      <p:sp>
        <p:nvSpPr>
          <p:cNvPr id="8194"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a:t>
            </a:r>
            <a:r>
              <a:rPr lang="en-US" sz="2700">
                <a:solidFill>
                  <a:srgbClr val="6AA84F"/>
                </a:solidFill>
                <a:latin typeface="Arial" pitchFamily="34" charset="0"/>
              </a:rPr>
              <a:t> Known as Justinian the Great</a:t>
            </a:r>
            <a:endParaRPr lang="en-US"/>
          </a:p>
          <a:p>
            <a:pPr marL="0" indent="0">
              <a:lnSpc>
                <a:spcPct val="95000"/>
              </a:lnSpc>
              <a:spcBef>
                <a:spcPct val="0"/>
              </a:spcBef>
              <a:buFontTx/>
              <a:buNone/>
            </a:pPr>
            <a:r>
              <a:rPr lang="en-US" sz="2700">
                <a:solidFill>
                  <a:srgbClr val="6AA84F"/>
                </a:solidFill>
                <a:latin typeface="Arial" pitchFamily="34" charset="0"/>
              </a:rPr>
              <a:t>-Emperor of the Byzantine Empire</a:t>
            </a:r>
            <a:endParaRPr lang="en-US"/>
          </a:p>
          <a:p>
            <a:pPr marL="0" indent="0">
              <a:lnSpc>
                <a:spcPct val="95000"/>
              </a:lnSpc>
              <a:spcBef>
                <a:spcPct val="0"/>
              </a:spcBef>
              <a:buFontTx/>
              <a:buNone/>
            </a:pPr>
            <a:r>
              <a:rPr lang="en-US" sz="2700">
                <a:solidFill>
                  <a:srgbClr val="6AA84F"/>
                </a:solidFill>
                <a:latin typeface="Arial" pitchFamily="34" charset="0"/>
              </a:rPr>
              <a:t>-Restoration of the empire during his reign</a:t>
            </a:r>
            <a:endParaRPr lang="en-US"/>
          </a:p>
          <a:p>
            <a:pPr marL="0" indent="0">
              <a:lnSpc>
                <a:spcPct val="95000"/>
              </a:lnSpc>
              <a:spcBef>
                <a:spcPct val="0"/>
              </a:spcBef>
              <a:buFontTx/>
              <a:buNone/>
            </a:pPr>
            <a:r>
              <a:rPr lang="en-US" sz="2700">
                <a:solidFill>
                  <a:srgbClr val="6AA84F"/>
                </a:solidFill>
                <a:latin typeface="Arial" pitchFamily="34" charset="0"/>
              </a:rPr>
              <a:t>-Partially recovered terriories of Western Roman Empire, which included Rome</a:t>
            </a:r>
            <a:endParaRPr lang="en-US"/>
          </a:p>
          <a:p>
            <a:pPr marL="0" indent="0">
              <a:lnSpc>
                <a:spcPct val="95000"/>
              </a:lnSpc>
              <a:spcBef>
                <a:spcPct val="0"/>
              </a:spcBef>
              <a:buFontTx/>
              <a:buNone/>
            </a:pPr>
            <a:r>
              <a:rPr lang="en-US" sz="2700">
                <a:solidFill>
                  <a:srgbClr val="6AA84F"/>
                </a:solidFill>
                <a:latin typeface="Arial" pitchFamily="34" charset="0"/>
              </a:rPr>
              <a:t>-Uniform rewriting of roman law (Corpus Juris Civilis) during his reign</a:t>
            </a:r>
            <a:endParaRPr lang="en-US"/>
          </a:p>
          <a:p>
            <a:pPr marL="0" indent="0">
              <a:lnSpc>
                <a:spcPct val="95000"/>
              </a:lnSpc>
              <a:spcBef>
                <a:spcPct val="0"/>
              </a:spcBef>
              <a:buFontTx/>
              <a:buNone/>
            </a:pPr>
            <a:r>
              <a:rPr lang="en-US" sz="2700">
                <a:solidFill>
                  <a:srgbClr val="6AA84F"/>
                </a:solidFill>
                <a:latin typeface="Arial" pitchFamily="34" charset="0"/>
              </a:rPr>
              <a:t>-Architectural masterpieces via his building program (Hagia Sophia: center of Eastern Orth. Christianity)</a:t>
            </a:r>
            <a:endParaRPr lang="en-US"/>
          </a:p>
          <a:p>
            <a:pPr marL="0" indent="0">
              <a:lnSpc>
                <a:spcPct val="95000"/>
              </a:lnSpc>
              <a:spcBef>
                <a:spcPct val="0"/>
              </a:spcBef>
              <a:buFontTx/>
              <a:buNone/>
            </a:pPr>
            <a:r>
              <a:rPr lang="en-US" sz="2700">
                <a:solidFill>
                  <a:srgbClr val="6AA84F"/>
                </a:solidFill>
                <a:latin typeface="Arial" pitchFamily="34" charset="0"/>
              </a:rPr>
              <a:t>-Outbreak of bubonic plague ended his reign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D9EAD3"/>
                </a:solidFill>
                <a:latin typeface="Arial" pitchFamily="34" charset="0"/>
              </a:rPr>
              <a:t>Corpus Juris Civilis "Body of Civil Law"</a:t>
            </a:r>
          </a:p>
        </p:txBody>
      </p:sp>
      <p:sp>
        <p:nvSpPr>
          <p:cNvPr id="9218" name="Rectangle 2"/>
          <p:cNvSpPr>
            <a:spLocks noGrp="1" noChangeArrowheads="1"/>
          </p:cNvSpPr>
          <p:nvPr>
            <p:ph type="body" idx="1"/>
          </p:nvPr>
        </p:nvSpPr>
        <p:spPr>
          <a:xfrm>
            <a:off x="198438" y="1703388"/>
            <a:ext cx="9661525" cy="5491162"/>
          </a:xfrm>
        </p:spPr>
        <p:txBody>
          <a:bodyPr lIns="0" tIns="0" rIns="0" bIns="0"/>
          <a:lstStyle/>
          <a:p>
            <a:pPr marL="0" indent="0">
              <a:lnSpc>
                <a:spcPct val="95000"/>
              </a:lnSpc>
              <a:spcBef>
                <a:spcPct val="0"/>
              </a:spcBef>
              <a:buFontTx/>
              <a:buNone/>
            </a:pPr>
            <a:r>
              <a:rPr lang="en-US" sz="2700">
                <a:solidFill>
                  <a:srgbClr val="F6B26B"/>
                </a:solidFill>
                <a:latin typeface="Arial" pitchFamily="34" charset="0"/>
              </a:rPr>
              <a:t>-</a:t>
            </a:r>
            <a:r>
              <a:rPr lang="en-US" sz="2100">
                <a:solidFill>
                  <a:srgbClr val="38761D"/>
                </a:solidFill>
                <a:latin typeface="Arial" pitchFamily="34" charset="0"/>
              </a:rPr>
              <a:t>issued from 529 to 534</a:t>
            </a:r>
            <a:endParaRPr lang="en-US"/>
          </a:p>
          <a:p>
            <a:pPr marL="0" indent="0">
              <a:lnSpc>
                <a:spcPct val="95000"/>
              </a:lnSpc>
              <a:spcBef>
                <a:spcPct val="0"/>
              </a:spcBef>
              <a:buFontTx/>
              <a:buNone/>
            </a:pPr>
            <a:r>
              <a:rPr lang="en-US" sz="2100">
                <a:solidFill>
                  <a:srgbClr val="38761D"/>
                </a:solidFill>
                <a:latin typeface="Arial" pitchFamily="34" charset="0"/>
              </a:rPr>
              <a:t>-foundation of laws in all civil law jurisdictions</a:t>
            </a:r>
            <a:endParaRPr lang="en-US"/>
          </a:p>
          <a:p>
            <a:pPr marL="0" indent="0">
              <a:lnSpc>
                <a:spcPct val="95000"/>
              </a:lnSpc>
              <a:spcBef>
                <a:spcPct val="0"/>
              </a:spcBef>
              <a:buFontTx/>
              <a:buNone/>
            </a:pPr>
            <a:r>
              <a:rPr lang="en-US" sz="2100">
                <a:solidFill>
                  <a:srgbClr val="38761D"/>
                </a:solidFill>
                <a:latin typeface="Arial" pitchFamily="34" charset="0"/>
              </a:rPr>
              <a:t>-Codex Theodosianus (Hadrian times), Codex Gregorianus, Codex Hermogenianus (4th century collections) developed authoritive standings</a:t>
            </a:r>
            <a:endParaRPr lang="en-US"/>
          </a:p>
          <a:p>
            <a:pPr marL="0" indent="0">
              <a:lnSpc>
                <a:spcPct val="95000"/>
              </a:lnSpc>
              <a:spcBef>
                <a:spcPct val="0"/>
              </a:spcBef>
              <a:buFontTx/>
              <a:buNone/>
            </a:pPr>
            <a:r>
              <a:rPr lang="en-US" sz="2100">
                <a:solidFill>
                  <a:srgbClr val="6AA84F"/>
                </a:solidFill>
                <a:latin typeface="Arial" pitchFamily="34" charset="0"/>
              </a:rPr>
              <a:t>-With interest in Roman law and middle laws, he made several new codes from remaining legal material</a:t>
            </a:r>
            <a:endParaRPr lang="en-US"/>
          </a:p>
          <a:p>
            <a:pPr marL="0" indent="0">
              <a:lnSpc>
                <a:spcPct val="95000"/>
              </a:lnSpc>
              <a:spcBef>
                <a:spcPct val="0"/>
              </a:spcBef>
              <a:buFontTx/>
              <a:buNone/>
            </a:pPr>
            <a:r>
              <a:rPr lang="en-US" sz="2100">
                <a:solidFill>
                  <a:srgbClr val="6AA84F"/>
                </a:solidFill>
                <a:latin typeface="Arial" pitchFamily="34" charset="0"/>
              </a:rPr>
              <a:t>-Influenced Canon law of the church, it said the church lives under Roman law (</a:t>
            </a:r>
            <a:r>
              <a:rPr lang="en-US" sz="2100" i="1">
                <a:solidFill>
                  <a:srgbClr val="6AA84F"/>
                </a:solidFill>
                <a:latin typeface="Arial" pitchFamily="34" charset="0"/>
              </a:rPr>
              <a:t>ecclesia vivit lege romana)</a:t>
            </a:r>
            <a:endParaRPr lang="en-US"/>
          </a:p>
          <a:p>
            <a:pPr marL="0" indent="0">
              <a:lnSpc>
                <a:spcPct val="95000"/>
              </a:lnSpc>
              <a:spcBef>
                <a:spcPct val="0"/>
              </a:spcBef>
              <a:buFontTx/>
              <a:buNone/>
            </a:pPr>
            <a:r>
              <a:rPr lang="en-US" sz="2100">
                <a:solidFill>
                  <a:srgbClr val="6AA84F"/>
                </a:solidFill>
                <a:latin typeface="Arial" pitchFamily="34" charset="0"/>
              </a:rPr>
              <a:t>-Distributed in language: Latin</a:t>
            </a:r>
            <a:endParaRPr lang="en-US"/>
          </a:p>
          <a:p>
            <a:pPr marL="0" indent="0">
              <a:lnSpc>
                <a:spcPct val="95000"/>
              </a:lnSpc>
              <a:spcBef>
                <a:spcPct val="0"/>
              </a:spcBef>
              <a:buFontTx/>
              <a:buNone/>
            </a:pPr>
            <a:r>
              <a:rPr lang="en-US" sz="2100">
                <a:solidFill>
                  <a:srgbClr val="6AA84F"/>
                </a:solidFill>
                <a:latin typeface="Arial" pitchFamily="34" charset="0"/>
              </a:rPr>
              <a:t>-4 parts: Codex Justinianus, Digesta, Institutiones, Novellae</a:t>
            </a:r>
            <a:endParaRPr lang="en-US"/>
          </a:p>
          <a:p>
            <a:pPr marL="0" indent="0">
              <a:lnSpc>
                <a:spcPct val="95000"/>
              </a:lnSpc>
              <a:spcBef>
                <a:spcPct val="0"/>
              </a:spcBef>
              <a:buFontTx/>
              <a:buNone/>
            </a:pPr>
            <a:r>
              <a:rPr lang="en-US" sz="2100">
                <a:solidFill>
                  <a:srgbClr val="38761D"/>
                </a:solidFill>
                <a:latin typeface="Arial" pitchFamily="34" charset="0"/>
              </a:rPr>
              <a:t>Codex: collects constitutions from all the Roman emperors</a:t>
            </a:r>
            <a:endParaRPr lang="en-US"/>
          </a:p>
          <a:p>
            <a:pPr marL="0" indent="0">
              <a:lnSpc>
                <a:spcPct val="95000"/>
              </a:lnSpc>
              <a:spcBef>
                <a:spcPct val="0"/>
              </a:spcBef>
              <a:buFontTx/>
              <a:buNone/>
            </a:pPr>
            <a:r>
              <a:rPr lang="en-US" sz="2100">
                <a:solidFill>
                  <a:srgbClr val="38761D"/>
                </a:solidFill>
                <a:latin typeface="Arial" pitchFamily="34" charset="0"/>
              </a:rPr>
              <a:t>Digesta: collection of legal writings (some dating back to 2nd and 3rd century)</a:t>
            </a:r>
            <a:endParaRPr lang="en-US"/>
          </a:p>
          <a:p>
            <a:pPr marL="0" indent="0">
              <a:lnSpc>
                <a:spcPct val="95000"/>
              </a:lnSpc>
              <a:spcBef>
                <a:spcPct val="0"/>
              </a:spcBef>
              <a:buFontTx/>
              <a:buNone/>
            </a:pPr>
            <a:r>
              <a:rPr lang="en-US" sz="2100">
                <a:solidFill>
                  <a:srgbClr val="38761D"/>
                </a:solidFill>
                <a:latin typeface="Arial" pitchFamily="34" charset="0"/>
              </a:rPr>
              <a:t>Institutions: Student textsbooks created by Theophilus and Dorotheus</a:t>
            </a:r>
            <a:endParaRPr lang="en-US"/>
          </a:p>
          <a:p>
            <a:pPr marL="0" indent="0">
              <a:lnSpc>
                <a:spcPct val="95000"/>
              </a:lnSpc>
              <a:spcBef>
                <a:spcPct val="0"/>
              </a:spcBef>
              <a:buFontTx/>
              <a:buNone/>
            </a:pPr>
            <a:r>
              <a:rPr lang="en-US" sz="2100">
                <a:solidFill>
                  <a:srgbClr val="38761D"/>
                </a:solidFill>
                <a:latin typeface="Arial" pitchFamily="34" charset="0"/>
              </a:rPr>
              <a:t>Novellae: consisted of new laws passed after 534</a:t>
            </a:r>
            <a:endParaRPr lang="en-US"/>
          </a:p>
          <a:p>
            <a:pPr marL="0" indent="0">
              <a:lnSpc>
                <a:spcPct val="95000"/>
              </a:lnSpc>
              <a:spcBef>
                <a:spcPct val="0"/>
              </a:spcBef>
              <a:buFontTx/>
              <a:buNone/>
            </a:pPr>
            <a:r>
              <a:rPr lang="en-US" sz="2700">
                <a:solidFill>
                  <a:srgbClr val="000000"/>
                </a:solidFill>
                <a:latin typeface="Arial"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1600" b="1">
                <a:solidFill>
                  <a:srgbClr val="000000"/>
                </a:solidFill>
                <a:latin typeface="Calibri" pitchFamily="34" charset="0"/>
              </a:rPr>
              <a:t>Roman Heritage-</a:t>
            </a:r>
          </a:p>
        </p:txBody>
      </p:sp>
      <p:sp>
        <p:nvSpPr>
          <p:cNvPr id="10242"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1600" b="1">
                <a:solidFill>
                  <a:srgbClr val="000000"/>
                </a:solidFill>
                <a:latin typeface="Calibri" pitchFamily="34" charset="0"/>
              </a:rPr>
              <a:t>Roman Law in the East</a:t>
            </a:r>
            <a:r>
              <a:rPr lang="en-US" sz="1600">
                <a:solidFill>
                  <a:srgbClr val="000000"/>
                </a:solidFill>
                <a:latin typeface="Calibri" pitchFamily="34" charset="0"/>
              </a:rPr>
              <a:t>: Many legal concepts of the Greeks appeared in the Roman legislation when the Roman Empire moved towards the East during the 4th century.  With the Greek influences, Constantine restricted the power of males in the family. For example, he created the Codex Theodosianus in 438 AD to acknowledge his laws of descendents and their ability to have proprietary rights. Justinian later decided that the child from a head male in the family would acquire everything from their father and become the proper owner. </a:t>
            </a:r>
            <a:endParaRPr lang="en-US"/>
          </a:p>
          <a:p>
            <a:pPr marL="0" indent="0">
              <a:lnSpc>
                <a:spcPct val="95000"/>
              </a:lnSpc>
              <a:spcBef>
                <a:spcPct val="0"/>
              </a:spcBef>
              <a:buFontTx/>
              <a:buNone/>
            </a:pPr>
            <a:r>
              <a:rPr lang="en-US" sz="1600">
                <a:solidFill>
                  <a:srgbClr val="000000"/>
                </a:solidFill>
                <a:latin typeface="Calibri" pitchFamily="34" charset="0"/>
              </a:rPr>
              <a:t>Following the rules of Justinian as the new emperor, the creation of the Corpus juris civilis was the basis of legal practice in Rome, even through Byzantine history. Later in the 9th century, emperors Basil I and Leo VI the Wise translated Justinian’s codes, the Code and the Digest, into Greek. This translation was known as the Basilica. During the Byzantine Empire’s fall, the Roman Law was essentially preserved in the Justinian Codes and the Basilica. In 1931 in Ethiopia, the Fetha Negest was based on the same principles of the Eastern Orthodox Church and the Justinian Codes.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615</TotalTime>
  <Words>957</Words>
  <Application>Microsoft PowerPoint</Application>
  <PresentationFormat>Custom</PresentationFormat>
  <Paragraphs>225</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Times New Roman</vt:lpstr>
      <vt:lpstr>Arial</vt:lpstr>
      <vt:lpstr>Calibri</vt:lpstr>
      <vt:lpstr>Georgia</vt:lpstr>
      <vt:lpstr>Courier New</vt:lpstr>
      <vt:lpstr>Default Design</vt:lpstr>
      <vt:lpstr>Law &amp; Justice:  Ancient Rome</vt:lpstr>
      <vt:lpstr>Slide 2</vt:lpstr>
      <vt:lpstr>Hows Laws Were Passed</vt:lpstr>
      <vt:lpstr>The Century Assembly</vt:lpstr>
      <vt:lpstr>Tribal Assembly</vt:lpstr>
      <vt:lpstr>Jurists and Praetors</vt:lpstr>
      <vt:lpstr>Emperor Justianian </vt:lpstr>
      <vt:lpstr>Corpus Juris Civilis "Body of Civil Law"</vt:lpstr>
      <vt:lpstr>Roman Heritage-</vt:lpstr>
      <vt:lpstr>Continued</vt:lpstr>
      <vt:lpstr>Roman Punishmentttt;)</vt:lpstr>
      <vt:lpstr>Roman Punishmentttt</vt:lpstr>
      <vt:lpstr>Roman Punishment (cont.)</vt:lpstr>
      <vt:lpstr>Roman Punishmentttt</vt:lpstr>
      <vt:lpstr>A Typical Roman Trial</vt:lpstr>
      <vt:lpstr>    Trial Procedure During the Republic</vt:lpstr>
      <vt:lpstr>    Trial Procedure During the Empire</vt:lpstr>
      <vt:lpstr> </vt:lpstr>
      <vt:lpstr>                   In the Courtroom</vt:lpstr>
      <vt:lpstr>Legal Roles</vt:lpstr>
      <vt:lpstr>Slide 21</vt:lpstr>
      <vt:lpstr>Roman Vigiles</vt:lpstr>
      <vt:lpstr>Slide 23</vt:lpstr>
      <vt:lpstr>Slide 24</vt:lpstr>
      <vt:lpstr>Policemen</vt:lpstr>
      <vt:lpstr>Roman Lawyers</vt:lpstr>
      <vt:lpstr>Roman Lawyers cont.</vt:lpstr>
      <vt:lpstr>Cicero's first court case</vt:lpstr>
      <vt:lpstr>Slide 29</vt:lpstr>
      <vt:lpstr>Slide 30</vt:lpstr>
      <vt:lpstr>Slide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cyoung</cp:lastModifiedBy>
  <cp:revision>1</cp:revision>
  <dcterms:created xsi:type="dcterms:W3CDTF">2004-05-06T09:28:21Z</dcterms:created>
  <dcterms:modified xsi:type="dcterms:W3CDTF">2009-02-20T19:22:09Z</dcterms:modified>
</cp:coreProperties>
</file>